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6"/>
  </p:notesMasterIdLst>
  <p:sldIdLst>
    <p:sldId id="256" r:id="rId2"/>
    <p:sldId id="282" r:id="rId3"/>
    <p:sldId id="258" r:id="rId4"/>
    <p:sldId id="259" r:id="rId5"/>
    <p:sldId id="286" r:id="rId6"/>
    <p:sldId id="261" r:id="rId7"/>
    <p:sldId id="262" r:id="rId8"/>
    <p:sldId id="276" r:id="rId9"/>
    <p:sldId id="283" r:id="rId10"/>
    <p:sldId id="265" r:id="rId11"/>
    <p:sldId id="266" r:id="rId12"/>
    <p:sldId id="267" r:id="rId13"/>
    <p:sldId id="268" r:id="rId14"/>
    <p:sldId id="277" r:id="rId15"/>
    <p:sldId id="285" r:id="rId16"/>
    <p:sldId id="284" r:id="rId17"/>
    <p:sldId id="287" r:id="rId18"/>
    <p:sldId id="288" r:id="rId19"/>
    <p:sldId id="271" r:id="rId20"/>
    <p:sldId id="278" r:id="rId21"/>
    <p:sldId id="280" r:id="rId22"/>
    <p:sldId id="275" r:id="rId23"/>
    <p:sldId id="289" r:id="rId24"/>
    <p:sldId id="281" r:id="rId2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190" autoAdjust="0"/>
  </p:normalViewPr>
  <p:slideViewPr>
    <p:cSldViewPr showGuides="1">
      <p:cViewPr varScale="1">
        <p:scale>
          <a:sx n="99" d="100"/>
          <a:sy n="99" d="100"/>
        </p:scale>
        <p:origin x="99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126DA99-E010-4D55-9BEB-AE261490A55D}" type="datetimeFigureOut">
              <a:rPr lang="en-US" smtClean="0"/>
              <a:t>5/23/2023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A1162AA-4926-423F-8D28-027B2B272066}" type="slidenum">
              <a:rPr lang="en-US" smtClean="0"/>
              <a:t>‹#›</a:t>
            </a:fld>
            <a:endParaRPr lang="en-US"/>
          </a:p>
        </p:txBody>
      </p:sp>
    </p:spTree>
    <p:extLst>
      <p:ext uri="{BB962C8B-B14F-4D97-AF65-F5344CB8AC3E}">
        <p14:creationId xmlns:p14="http://schemas.microsoft.com/office/powerpoint/2010/main" val="34388564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E7731F8-BD9F-4E31-9B95-A4DF0720072E}" type="datetime1">
              <a:rPr lang="en-US" smtClean="0"/>
              <a:t>5/23/2023</a:t>
            </a:fld>
            <a:endParaRPr lang="en-US"/>
          </a:p>
        </p:txBody>
      </p:sp>
      <p:sp>
        <p:nvSpPr>
          <p:cNvPr id="5" name="Footer Placeholder 4"/>
          <p:cNvSpPr>
            <a:spLocks noGrp="1"/>
          </p:cNvSpPr>
          <p:nvPr>
            <p:ph type="ftr" sz="quarter" idx="11"/>
          </p:nvPr>
        </p:nvSpPr>
        <p:spPr/>
        <p:txBody>
          <a:bodyPr/>
          <a:lstStyle/>
          <a:p>
            <a:r>
              <a:rPr lang="en-US"/>
              <a:t>School of Mechanical Engineering</a:t>
            </a:r>
          </a:p>
        </p:txBody>
      </p:sp>
      <p:sp>
        <p:nvSpPr>
          <p:cNvPr id="6" name="Slide Number Placeholder 5"/>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3422317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5C4A3D-8E08-4FD7-973E-EBEF2B5A14FA}" type="datetime1">
              <a:rPr lang="en-US" smtClean="0"/>
              <a:t>5/23/2023</a:t>
            </a:fld>
            <a:endParaRPr lang="en-US"/>
          </a:p>
        </p:txBody>
      </p:sp>
      <p:sp>
        <p:nvSpPr>
          <p:cNvPr id="5" name="Footer Placeholder 4"/>
          <p:cNvSpPr>
            <a:spLocks noGrp="1"/>
          </p:cNvSpPr>
          <p:nvPr>
            <p:ph type="ftr" sz="quarter" idx="11"/>
          </p:nvPr>
        </p:nvSpPr>
        <p:spPr/>
        <p:txBody>
          <a:bodyPr/>
          <a:lstStyle/>
          <a:p>
            <a:r>
              <a:rPr lang="en-US"/>
              <a:t>School of Mechanical Engineering</a:t>
            </a:r>
          </a:p>
        </p:txBody>
      </p:sp>
      <p:sp>
        <p:nvSpPr>
          <p:cNvPr id="6" name="Slide Number Placeholder 5"/>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2501450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BEDF9B-C3B2-4D23-86AC-49F1AF8D3D6F}" type="datetime1">
              <a:rPr lang="en-US" smtClean="0"/>
              <a:t>5/23/2023</a:t>
            </a:fld>
            <a:endParaRPr lang="en-US"/>
          </a:p>
        </p:txBody>
      </p:sp>
      <p:sp>
        <p:nvSpPr>
          <p:cNvPr id="5" name="Footer Placeholder 4"/>
          <p:cNvSpPr>
            <a:spLocks noGrp="1"/>
          </p:cNvSpPr>
          <p:nvPr>
            <p:ph type="ftr" sz="quarter" idx="11"/>
          </p:nvPr>
        </p:nvSpPr>
        <p:spPr/>
        <p:txBody>
          <a:bodyPr/>
          <a:lstStyle/>
          <a:p>
            <a:r>
              <a:rPr lang="en-US"/>
              <a:t>School of Mechanical Engineering</a:t>
            </a:r>
          </a:p>
        </p:txBody>
      </p:sp>
      <p:sp>
        <p:nvSpPr>
          <p:cNvPr id="6" name="Slide Number Placeholder 5"/>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40059693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9602A45-0607-42CE-8068-D59BA2DD8DFD}" type="datetime1">
              <a:rPr lang="en-US" smtClean="0"/>
              <a:t>5/23/2023</a:t>
            </a:fld>
            <a:endParaRPr lang="en-US"/>
          </a:p>
        </p:txBody>
      </p:sp>
      <p:sp>
        <p:nvSpPr>
          <p:cNvPr id="5" name="Footer Placeholder 4"/>
          <p:cNvSpPr>
            <a:spLocks noGrp="1"/>
          </p:cNvSpPr>
          <p:nvPr>
            <p:ph type="ftr" sz="quarter" idx="11"/>
          </p:nvPr>
        </p:nvSpPr>
        <p:spPr/>
        <p:txBody>
          <a:bodyPr/>
          <a:lstStyle/>
          <a:p>
            <a:r>
              <a:rPr lang="en-US"/>
              <a:t>School of Mechanical Engineering</a:t>
            </a:r>
          </a:p>
        </p:txBody>
      </p:sp>
      <p:sp>
        <p:nvSpPr>
          <p:cNvPr id="6" name="Slide Number Placeholder 5"/>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3020423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84E7D43-F485-470C-A5EB-C225F1B7FDBF}" type="datetime1">
              <a:rPr lang="en-US" smtClean="0"/>
              <a:t>5/23/2023</a:t>
            </a:fld>
            <a:endParaRPr lang="en-US"/>
          </a:p>
        </p:txBody>
      </p:sp>
      <p:sp>
        <p:nvSpPr>
          <p:cNvPr id="5" name="Footer Placeholder 4"/>
          <p:cNvSpPr>
            <a:spLocks noGrp="1"/>
          </p:cNvSpPr>
          <p:nvPr>
            <p:ph type="ftr" sz="quarter" idx="11"/>
          </p:nvPr>
        </p:nvSpPr>
        <p:spPr/>
        <p:txBody>
          <a:bodyPr/>
          <a:lstStyle/>
          <a:p>
            <a:r>
              <a:rPr lang="en-US"/>
              <a:t>School of Mechanical Engineering</a:t>
            </a:r>
          </a:p>
        </p:txBody>
      </p:sp>
      <p:sp>
        <p:nvSpPr>
          <p:cNvPr id="6" name="Slide Number Placeholder 5"/>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63552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1C78449-5368-499A-A499-E9CBD649FC11}" type="datetime1">
              <a:rPr lang="en-US" smtClean="0"/>
              <a:t>5/23/2023</a:t>
            </a:fld>
            <a:endParaRPr lang="en-US"/>
          </a:p>
        </p:txBody>
      </p:sp>
      <p:sp>
        <p:nvSpPr>
          <p:cNvPr id="6" name="Footer Placeholder 5"/>
          <p:cNvSpPr>
            <a:spLocks noGrp="1"/>
          </p:cNvSpPr>
          <p:nvPr>
            <p:ph type="ftr" sz="quarter" idx="11"/>
          </p:nvPr>
        </p:nvSpPr>
        <p:spPr/>
        <p:txBody>
          <a:bodyPr/>
          <a:lstStyle/>
          <a:p>
            <a:r>
              <a:rPr lang="en-US"/>
              <a:t>School of Mechanical Engineering</a:t>
            </a:r>
          </a:p>
        </p:txBody>
      </p:sp>
      <p:sp>
        <p:nvSpPr>
          <p:cNvPr id="7" name="Slide Number Placeholder 6"/>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2958128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12D807A-8EB3-4E26-8584-505F90079446}" type="datetime1">
              <a:rPr lang="en-US" smtClean="0"/>
              <a:t>5/23/2023</a:t>
            </a:fld>
            <a:endParaRPr lang="en-US"/>
          </a:p>
        </p:txBody>
      </p:sp>
      <p:sp>
        <p:nvSpPr>
          <p:cNvPr id="8" name="Footer Placeholder 7"/>
          <p:cNvSpPr>
            <a:spLocks noGrp="1"/>
          </p:cNvSpPr>
          <p:nvPr>
            <p:ph type="ftr" sz="quarter" idx="11"/>
          </p:nvPr>
        </p:nvSpPr>
        <p:spPr/>
        <p:txBody>
          <a:bodyPr/>
          <a:lstStyle/>
          <a:p>
            <a:r>
              <a:rPr lang="en-US"/>
              <a:t>School of Mechanical Engineering</a:t>
            </a:r>
          </a:p>
        </p:txBody>
      </p:sp>
      <p:sp>
        <p:nvSpPr>
          <p:cNvPr id="9" name="Slide Number Placeholder 8"/>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1013786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C170C4-D51F-4B54-ABB9-1C51588ADF88}" type="datetime1">
              <a:rPr lang="en-US" smtClean="0"/>
              <a:t>5/23/2023</a:t>
            </a:fld>
            <a:endParaRPr lang="en-US"/>
          </a:p>
        </p:txBody>
      </p:sp>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23749020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D287D2-5261-4B37-AB2F-56B5BF4F6F54}" type="datetime1">
              <a:rPr lang="en-US" smtClean="0"/>
              <a:t>5/23/2023</a:t>
            </a:fld>
            <a:endParaRPr lang="en-US"/>
          </a:p>
        </p:txBody>
      </p:sp>
      <p:sp>
        <p:nvSpPr>
          <p:cNvPr id="3" name="Footer Placeholder 2"/>
          <p:cNvSpPr>
            <a:spLocks noGrp="1"/>
          </p:cNvSpPr>
          <p:nvPr>
            <p:ph type="ftr" sz="quarter" idx="11"/>
          </p:nvPr>
        </p:nvSpPr>
        <p:spPr/>
        <p:txBody>
          <a:bodyPr/>
          <a:lstStyle/>
          <a:p>
            <a:r>
              <a:rPr lang="en-US"/>
              <a:t>School of Mechanical Engineering</a:t>
            </a:r>
          </a:p>
        </p:txBody>
      </p:sp>
      <p:sp>
        <p:nvSpPr>
          <p:cNvPr id="4" name="Slide Number Placeholder 3"/>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2565811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6DE5A2-8707-441F-AC78-096100FAE148}" type="datetime1">
              <a:rPr lang="en-US" smtClean="0"/>
              <a:t>5/23/2023</a:t>
            </a:fld>
            <a:endParaRPr lang="en-US"/>
          </a:p>
        </p:txBody>
      </p:sp>
      <p:sp>
        <p:nvSpPr>
          <p:cNvPr id="6" name="Footer Placeholder 5"/>
          <p:cNvSpPr>
            <a:spLocks noGrp="1"/>
          </p:cNvSpPr>
          <p:nvPr>
            <p:ph type="ftr" sz="quarter" idx="11"/>
          </p:nvPr>
        </p:nvSpPr>
        <p:spPr/>
        <p:txBody>
          <a:bodyPr/>
          <a:lstStyle/>
          <a:p>
            <a:r>
              <a:rPr lang="en-US"/>
              <a:t>School of Mechanical Engineering</a:t>
            </a:r>
          </a:p>
        </p:txBody>
      </p:sp>
      <p:sp>
        <p:nvSpPr>
          <p:cNvPr id="7" name="Slide Number Placeholder 6"/>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2343697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2FB4ACA-0FAC-40C8-8AE7-0FB760E08913}" type="datetime1">
              <a:rPr lang="en-US" smtClean="0"/>
              <a:t>5/23/2023</a:t>
            </a:fld>
            <a:endParaRPr lang="en-US"/>
          </a:p>
        </p:txBody>
      </p:sp>
      <p:sp>
        <p:nvSpPr>
          <p:cNvPr id="6" name="Footer Placeholder 5"/>
          <p:cNvSpPr>
            <a:spLocks noGrp="1"/>
          </p:cNvSpPr>
          <p:nvPr>
            <p:ph type="ftr" sz="quarter" idx="11"/>
          </p:nvPr>
        </p:nvSpPr>
        <p:spPr/>
        <p:txBody>
          <a:bodyPr/>
          <a:lstStyle/>
          <a:p>
            <a:r>
              <a:rPr lang="en-US"/>
              <a:t>School of Mechanical Engineering</a:t>
            </a:r>
          </a:p>
        </p:txBody>
      </p:sp>
      <p:sp>
        <p:nvSpPr>
          <p:cNvPr id="7" name="Slide Number Placeholder 6"/>
          <p:cNvSpPr>
            <a:spLocks noGrp="1"/>
          </p:cNvSpPr>
          <p:nvPr>
            <p:ph type="sldNum" sz="quarter" idx="12"/>
          </p:nvPr>
        </p:nvSpPr>
        <p:spPr/>
        <p:txBody>
          <a:bodyPr/>
          <a:lstStyle/>
          <a:p>
            <a:fld id="{4F987987-4799-4B45-AD79-5FA519A45E83}" type="slidenum">
              <a:rPr lang="en-US" smtClean="0"/>
              <a:t>‹#›</a:t>
            </a:fld>
            <a:endParaRPr lang="en-US"/>
          </a:p>
        </p:txBody>
      </p:sp>
    </p:spTree>
    <p:extLst>
      <p:ext uri="{BB962C8B-B14F-4D97-AF65-F5344CB8AC3E}">
        <p14:creationId xmlns:p14="http://schemas.microsoft.com/office/powerpoint/2010/main" val="9205148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31674AC1-48AA-4C74-B3FA-728005C8274F}" type="datetime1">
              <a:rPr lang="en-US" smtClean="0"/>
              <a:t>5/23/2023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School of Mechanical Engineering</a:t>
            </a: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4F987987-4799-4B45-AD79-5FA519A45E83}" type="slidenum">
              <a:rPr lang="en-US" smtClean="0"/>
              <a:t>‹#›</a:t>
            </a:fld>
            <a:endParaRPr lang="en-US"/>
          </a:p>
        </p:txBody>
      </p:sp>
    </p:spTree>
    <p:extLst>
      <p:ext uri="{BB962C8B-B14F-4D97-AF65-F5344CB8AC3E}">
        <p14:creationId xmlns:p14="http://schemas.microsoft.com/office/powerpoint/2010/main" val="29300250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4.xml"/><Relationship Id="rId5" Type="http://schemas.openxmlformats.org/officeDocument/2006/relationships/image" Target="../media/image9.jpe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p:nvPr/>
        </p:nvPicPr>
        <p:blipFill>
          <a:blip r:embed="rId2" cstate="print">
            <a:extLst>
              <a:ext uri="{28A0092B-C50C-407E-A947-70E740481C1C}">
                <a14:useLocalDpi xmlns:a14="http://schemas.microsoft.com/office/drawing/2010/main" val="0"/>
              </a:ext>
            </a:extLst>
          </a:blip>
          <a:srcRect/>
          <a:stretch>
            <a:fillRect/>
          </a:stretch>
        </p:blipFill>
        <p:spPr>
          <a:xfrm>
            <a:off x="152400" y="133350"/>
            <a:ext cx="2076450" cy="619125"/>
          </a:xfrm>
          <a:prstGeom prst="rect">
            <a:avLst/>
          </a:prstGeom>
          <a:noFill/>
        </p:spPr>
      </p:pic>
      <p:pic>
        <p:nvPicPr>
          <p:cNvPr id="26" name="Picture 25"/>
          <p:cNvPicPr/>
          <p:nvPr/>
        </p:nvPicPr>
        <p:blipFill>
          <a:blip r:embed="rId3"/>
          <a:srcRect/>
          <a:stretch>
            <a:fillRect/>
          </a:stretch>
        </p:blipFill>
        <p:spPr bwMode="auto">
          <a:xfrm>
            <a:off x="7086600" y="133350"/>
            <a:ext cx="2057400" cy="592455"/>
          </a:xfrm>
          <a:prstGeom prst="rect">
            <a:avLst/>
          </a:prstGeom>
          <a:noFill/>
          <a:ln w="9525">
            <a:noFill/>
            <a:miter lim="800000"/>
            <a:headEnd/>
            <a:tailEnd/>
          </a:ln>
        </p:spPr>
      </p:pic>
      <p:sp>
        <p:nvSpPr>
          <p:cNvPr id="16" name="Rectangle 15"/>
          <p:cNvSpPr/>
          <p:nvPr/>
        </p:nvSpPr>
        <p:spPr>
          <a:xfrm>
            <a:off x="2228850" y="442912"/>
            <a:ext cx="4572000" cy="1292662"/>
          </a:xfrm>
          <a:prstGeom prst="rect">
            <a:avLst/>
          </a:prstGeom>
        </p:spPr>
        <p:txBody>
          <a:bodyPr>
            <a:spAutoFit/>
          </a:bodyPr>
          <a:lstStyle/>
          <a:p>
            <a:pPr algn="ctr"/>
            <a:r>
              <a:rPr lang="en-US" dirty="0"/>
              <a:t>A Minor Project Report on</a:t>
            </a:r>
          </a:p>
          <a:p>
            <a:pPr algn="ctr"/>
            <a:r>
              <a:rPr lang="en-US" sz="2400" b="1" dirty="0"/>
              <a:t>“</a:t>
            </a:r>
            <a:r>
              <a:rPr lang="en-US" sz="2400" b="1" dirty="0">
                <a:ln w="0"/>
                <a:solidFill>
                  <a:schemeClr val="accent1"/>
                </a:solidFill>
                <a:effectLst>
                  <a:outerShdw blurRad="38100" dist="25400" dir="5400000" algn="ctr" rotWithShape="0">
                    <a:srgbClr val="6E747A">
                      <a:alpha val="43000"/>
                    </a:srgbClr>
                  </a:outerShdw>
                </a:effectLst>
              </a:rPr>
              <a:t>BRAILLE PRINTING MACHINE</a:t>
            </a:r>
            <a:r>
              <a:rPr lang="en-US" sz="2400" b="1" dirty="0"/>
              <a:t>”</a:t>
            </a:r>
          </a:p>
          <a:p>
            <a:pPr algn="ctr"/>
            <a:r>
              <a:rPr lang="en-US" b="1" dirty="0"/>
              <a:t>Team 8</a:t>
            </a:r>
          </a:p>
          <a:p>
            <a:pPr algn="ctr"/>
            <a:r>
              <a:rPr lang="en-US" b="1" dirty="0"/>
              <a:t>Presented by:</a:t>
            </a:r>
            <a:endParaRPr lang="en-US" dirty="0"/>
          </a:p>
        </p:txBody>
      </p:sp>
      <p:graphicFrame>
        <p:nvGraphicFramePr>
          <p:cNvPr id="17" name="Table 16"/>
          <p:cNvGraphicFramePr>
            <a:graphicFrameLocks noGrp="1"/>
          </p:cNvGraphicFramePr>
          <p:nvPr>
            <p:extLst>
              <p:ext uri="{D42A27DB-BD31-4B8C-83A1-F6EECF244321}">
                <p14:modId xmlns:p14="http://schemas.microsoft.com/office/powerpoint/2010/main" val="1774732873"/>
              </p:ext>
            </p:extLst>
          </p:nvPr>
        </p:nvGraphicFramePr>
        <p:xfrm>
          <a:off x="1683067" y="1735575"/>
          <a:ext cx="5777865" cy="1902974"/>
        </p:xfrm>
        <a:graphic>
          <a:graphicData uri="http://schemas.openxmlformats.org/drawingml/2006/table">
            <a:tbl>
              <a:tblPr firstRow="1" firstCol="1" bandRow="1">
                <a:tableStyleId>{2D5ABB26-0587-4C30-8999-92F81FD0307C}</a:tableStyleId>
              </a:tblPr>
              <a:tblGrid>
                <a:gridCol w="2888615">
                  <a:extLst>
                    <a:ext uri="{9D8B030D-6E8A-4147-A177-3AD203B41FA5}">
                      <a16:colId xmlns:a16="http://schemas.microsoft.com/office/drawing/2014/main" val="20000"/>
                    </a:ext>
                  </a:extLst>
                </a:gridCol>
                <a:gridCol w="2889250">
                  <a:extLst>
                    <a:ext uri="{9D8B030D-6E8A-4147-A177-3AD203B41FA5}">
                      <a16:colId xmlns:a16="http://schemas.microsoft.com/office/drawing/2014/main" val="20001"/>
                    </a:ext>
                  </a:extLst>
                </a:gridCol>
              </a:tblGrid>
              <a:tr h="308017">
                <a:tc>
                  <a:txBody>
                    <a:bodyPr/>
                    <a:lstStyle/>
                    <a:p>
                      <a:pPr marL="0" marR="0" algn="ctr">
                        <a:lnSpc>
                          <a:spcPct val="115000"/>
                        </a:lnSpc>
                        <a:spcBef>
                          <a:spcPts val="0"/>
                        </a:spcBef>
                        <a:spcAft>
                          <a:spcPts val="0"/>
                        </a:spcAft>
                      </a:pPr>
                      <a:r>
                        <a:rPr lang="en-US" sz="1400" dirty="0">
                          <a:effectLst/>
                          <a:latin typeface="Calibri"/>
                          <a:ea typeface="Times New Roman"/>
                          <a:cs typeface="Times New Roman"/>
                        </a:rPr>
                        <a:t>VIVEKANANDA HEBSUR</a:t>
                      </a:r>
                    </a:p>
                  </a:txBody>
                  <a:tcPr marL="68580" marR="68580" marT="0" marB="0"/>
                </a:tc>
                <a:tc>
                  <a:txBody>
                    <a:bodyPr/>
                    <a:lstStyle/>
                    <a:p>
                      <a:pPr marL="0" marR="0" algn="ctr">
                        <a:lnSpc>
                          <a:spcPct val="115000"/>
                        </a:lnSpc>
                        <a:spcBef>
                          <a:spcPts val="0"/>
                        </a:spcBef>
                        <a:spcAft>
                          <a:spcPts val="0"/>
                        </a:spcAft>
                      </a:pPr>
                      <a:r>
                        <a:rPr lang="en-US" sz="1400" dirty="0">
                          <a:effectLst/>
                          <a:latin typeface="Calibri"/>
                          <a:ea typeface="Times New Roman"/>
                          <a:cs typeface="Times New Roman"/>
                        </a:rPr>
                        <a:t>01FE20BME010</a:t>
                      </a:r>
                      <a:endParaRPr lang="en-US" sz="1100" dirty="0">
                        <a:effectLst/>
                        <a:latin typeface="Calibri"/>
                        <a:ea typeface="Times New Roman"/>
                        <a:cs typeface="Times New Roman"/>
                      </a:endParaRPr>
                    </a:p>
                  </a:txBody>
                  <a:tcPr marL="68580" marR="68580" marT="0" marB="0"/>
                </a:tc>
                <a:extLst>
                  <a:ext uri="{0D108BD9-81ED-4DB2-BD59-A6C34878D82A}">
                    <a16:rowId xmlns:a16="http://schemas.microsoft.com/office/drawing/2014/main" val="10000"/>
                  </a:ext>
                </a:extLst>
              </a:tr>
              <a:tr h="308017">
                <a:tc>
                  <a:txBody>
                    <a:bodyPr/>
                    <a:lstStyle/>
                    <a:p>
                      <a:pPr marL="0" marR="0" algn="ctr">
                        <a:lnSpc>
                          <a:spcPct val="115000"/>
                        </a:lnSpc>
                        <a:spcBef>
                          <a:spcPts val="0"/>
                        </a:spcBef>
                        <a:spcAft>
                          <a:spcPts val="0"/>
                        </a:spcAft>
                      </a:pPr>
                      <a:r>
                        <a:rPr lang="en-US" sz="1400" dirty="0">
                          <a:effectLst/>
                          <a:latin typeface="+mn-lt"/>
                          <a:ea typeface="Times New Roman"/>
                          <a:cs typeface="Times New Roman"/>
                        </a:rPr>
                        <a:t>SIDDU S HEBALLI</a:t>
                      </a:r>
                      <a:endParaRPr lang="en-US" sz="1100" dirty="0">
                        <a:effectLst/>
                        <a:latin typeface="+mn-lt"/>
                        <a:ea typeface="Times New Roman"/>
                        <a:cs typeface="Times New Roman"/>
                      </a:endParaRPr>
                    </a:p>
                  </a:txBody>
                  <a:tcPr marL="68580" marR="68580" marT="0" marB="0"/>
                </a:tc>
                <a:tc>
                  <a:txBody>
                    <a:bodyPr/>
                    <a:lstStyle/>
                    <a:p>
                      <a:pPr marL="0" marR="0" algn="ctr">
                        <a:lnSpc>
                          <a:spcPct val="115000"/>
                        </a:lnSpc>
                        <a:spcBef>
                          <a:spcPts val="0"/>
                        </a:spcBef>
                        <a:spcAft>
                          <a:spcPts val="0"/>
                        </a:spcAft>
                      </a:pPr>
                      <a:r>
                        <a:rPr lang="en-US" sz="1400" dirty="0">
                          <a:effectLst/>
                          <a:latin typeface="Calibri"/>
                          <a:ea typeface="Times New Roman"/>
                          <a:cs typeface="Times New Roman"/>
                        </a:rPr>
                        <a:t>01FE20BME034</a:t>
                      </a:r>
                      <a:endParaRPr lang="en-US" sz="1100" dirty="0">
                        <a:effectLst/>
                        <a:latin typeface="Calibri"/>
                        <a:ea typeface="Times New Roman"/>
                        <a:cs typeface="Times New Roman"/>
                      </a:endParaRPr>
                    </a:p>
                  </a:txBody>
                  <a:tcPr marL="68580" marR="68580" marT="0" marB="0"/>
                </a:tc>
                <a:extLst>
                  <a:ext uri="{0D108BD9-81ED-4DB2-BD59-A6C34878D82A}">
                    <a16:rowId xmlns:a16="http://schemas.microsoft.com/office/drawing/2014/main" val="10001"/>
                  </a:ext>
                </a:extLst>
              </a:tr>
              <a:tr h="308017">
                <a:tc>
                  <a:txBody>
                    <a:bodyPr/>
                    <a:lstStyle/>
                    <a:p>
                      <a:pPr marL="0" marR="0" algn="ctr">
                        <a:lnSpc>
                          <a:spcPct val="115000"/>
                        </a:lnSpc>
                        <a:spcBef>
                          <a:spcPts val="0"/>
                        </a:spcBef>
                        <a:spcAft>
                          <a:spcPts val="0"/>
                        </a:spcAft>
                      </a:pPr>
                      <a:r>
                        <a:rPr lang="en-US" sz="1400" dirty="0">
                          <a:effectLst/>
                          <a:latin typeface="+mn-lt"/>
                          <a:ea typeface="Times New Roman"/>
                          <a:cs typeface="Times New Roman"/>
                        </a:rPr>
                        <a:t>NAVEEN F WALMIKI</a:t>
                      </a:r>
                      <a:endParaRPr lang="en-US" sz="1100" dirty="0">
                        <a:effectLst/>
                        <a:latin typeface="+mn-lt"/>
                        <a:ea typeface="Times New Roman"/>
                        <a:cs typeface="Times New Roman"/>
                      </a:endParaRPr>
                    </a:p>
                  </a:txBody>
                  <a:tcPr marL="68580" marR="68580" marT="0" marB="0"/>
                </a:tc>
                <a:tc>
                  <a:txBody>
                    <a:bodyPr/>
                    <a:lstStyle/>
                    <a:p>
                      <a:pPr marL="0" marR="0" algn="ctr">
                        <a:lnSpc>
                          <a:spcPct val="115000"/>
                        </a:lnSpc>
                        <a:spcBef>
                          <a:spcPts val="0"/>
                        </a:spcBef>
                        <a:spcAft>
                          <a:spcPts val="0"/>
                        </a:spcAft>
                      </a:pPr>
                      <a:r>
                        <a:rPr lang="en-US" sz="1400" dirty="0">
                          <a:effectLst/>
                        </a:rPr>
                        <a:t>01FE20BME037</a:t>
                      </a:r>
                      <a:endParaRPr lang="en-US" sz="1100" dirty="0">
                        <a:effectLst/>
                        <a:latin typeface="Calibri"/>
                        <a:ea typeface="Times New Roman"/>
                        <a:cs typeface="Times New Roman"/>
                      </a:endParaRPr>
                    </a:p>
                  </a:txBody>
                  <a:tcPr marL="68580" marR="68580" marT="0" marB="0"/>
                </a:tc>
                <a:extLst>
                  <a:ext uri="{0D108BD9-81ED-4DB2-BD59-A6C34878D82A}">
                    <a16:rowId xmlns:a16="http://schemas.microsoft.com/office/drawing/2014/main" val="10002"/>
                  </a:ext>
                </a:extLst>
              </a:tr>
              <a:tr h="308017">
                <a:tc>
                  <a:txBody>
                    <a:bodyPr/>
                    <a:lstStyle/>
                    <a:p>
                      <a:pPr marL="0" marR="0" algn="ctr">
                        <a:lnSpc>
                          <a:spcPct val="115000"/>
                        </a:lnSpc>
                        <a:spcBef>
                          <a:spcPts val="0"/>
                        </a:spcBef>
                        <a:spcAft>
                          <a:spcPts val="0"/>
                        </a:spcAft>
                      </a:pPr>
                      <a:r>
                        <a:rPr lang="en-US" sz="1400" dirty="0">
                          <a:effectLst/>
                          <a:latin typeface="+mn-lt"/>
                          <a:ea typeface="Times New Roman"/>
                          <a:cs typeface="Times New Roman"/>
                        </a:rPr>
                        <a:t>SHANMUKH A CHINMALLI</a:t>
                      </a:r>
                      <a:endParaRPr lang="en-US" sz="1100" dirty="0">
                        <a:effectLst/>
                        <a:latin typeface="+mn-lt"/>
                        <a:ea typeface="Times New Roman"/>
                        <a:cs typeface="Times New Roman"/>
                      </a:endParaRPr>
                    </a:p>
                  </a:txBody>
                  <a:tcPr marL="68580" marR="68580" marT="0" marB="0"/>
                </a:tc>
                <a:tc>
                  <a:txBody>
                    <a:bodyPr/>
                    <a:lstStyle/>
                    <a:p>
                      <a:pPr marL="0" marR="0" algn="ctr">
                        <a:lnSpc>
                          <a:spcPct val="115000"/>
                        </a:lnSpc>
                        <a:spcBef>
                          <a:spcPts val="0"/>
                        </a:spcBef>
                        <a:spcAft>
                          <a:spcPts val="0"/>
                        </a:spcAft>
                      </a:pPr>
                      <a:r>
                        <a:rPr lang="en-US" sz="1400" dirty="0">
                          <a:effectLst/>
                        </a:rPr>
                        <a:t>01FE20BME050</a:t>
                      </a:r>
                      <a:endParaRPr lang="en-US" sz="1100" dirty="0">
                        <a:effectLst/>
                        <a:latin typeface="Calibri"/>
                        <a:ea typeface="Times New Roman"/>
                        <a:cs typeface="Times New Roman"/>
                      </a:endParaRPr>
                    </a:p>
                  </a:txBody>
                  <a:tcPr marL="68580" marR="68580" marT="0" marB="0"/>
                </a:tc>
                <a:extLst>
                  <a:ext uri="{0D108BD9-81ED-4DB2-BD59-A6C34878D82A}">
                    <a16:rowId xmlns:a16="http://schemas.microsoft.com/office/drawing/2014/main" val="10003"/>
                  </a:ext>
                </a:extLst>
              </a:tr>
              <a:tr h="362889">
                <a:tc>
                  <a:txBody>
                    <a:bodyPr/>
                    <a:lstStyle/>
                    <a:p>
                      <a:pPr marL="0" marR="0" algn="ctr">
                        <a:lnSpc>
                          <a:spcPct val="115000"/>
                        </a:lnSpc>
                        <a:spcBef>
                          <a:spcPts val="0"/>
                        </a:spcBef>
                        <a:spcAft>
                          <a:spcPts val="0"/>
                        </a:spcAft>
                      </a:pPr>
                      <a:r>
                        <a:rPr lang="en-US" sz="1400" dirty="0">
                          <a:effectLst/>
                        </a:rPr>
                        <a:t>NAGRAJ V BELUR</a:t>
                      </a:r>
                      <a:endParaRPr lang="en-US" sz="1100" dirty="0">
                        <a:effectLst/>
                        <a:latin typeface="Calibri"/>
                        <a:ea typeface="Times New Roman"/>
                        <a:cs typeface="Times New Roman"/>
                      </a:endParaRPr>
                    </a:p>
                  </a:txBody>
                  <a:tcPr marL="68580" marR="68580" marT="0" marB="0"/>
                </a:tc>
                <a:tc>
                  <a:txBody>
                    <a:bodyPr/>
                    <a:lstStyle/>
                    <a:p>
                      <a:pPr marL="0" marR="0" algn="ctr">
                        <a:lnSpc>
                          <a:spcPct val="115000"/>
                        </a:lnSpc>
                        <a:spcBef>
                          <a:spcPts val="0"/>
                        </a:spcBef>
                        <a:spcAft>
                          <a:spcPts val="0"/>
                        </a:spcAft>
                      </a:pPr>
                      <a:r>
                        <a:rPr lang="en-US" sz="1400" dirty="0">
                          <a:effectLst/>
                        </a:rPr>
                        <a:t>01FE20BME096</a:t>
                      </a:r>
                      <a:endParaRPr lang="en-US" sz="1100" dirty="0">
                        <a:effectLst/>
                        <a:latin typeface="Calibri"/>
                        <a:ea typeface="Times New Roman"/>
                        <a:cs typeface="Times New Roman"/>
                      </a:endParaRPr>
                    </a:p>
                  </a:txBody>
                  <a:tcPr marL="68580" marR="68580" marT="0" marB="0"/>
                </a:tc>
                <a:extLst>
                  <a:ext uri="{0D108BD9-81ED-4DB2-BD59-A6C34878D82A}">
                    <a16:rowId xmlns:a16="http://schemas.microsoft.com/office/drawing/2014/main" val="10004"/>
                  </a:ext>
                </a:extLst>
              </a:tr>
              <a:tr h="308017">
                <a:tc>
                  <a:txBody>
                    <a:bodyPr/>
                    <a:lstStyle/>
                    <a:p>
                      <a:pPr marL="0" marR="0" algn="ctr">
                        <a:lnSpc>
                          <a:spcPct val="115000"/>
                        </a:lnSpc>
                        <a:spcBef>
                          <a:spcPts val="0"/>
                        </a:spcBef>
                        <a:spcAft>
                          <a:spcPts val="0"/>
                        </a:spcAft>
                      </a:pPr>
                      <a:r>
                        <a:rPr lang="en-US" sz="1400" dirty="0">
                          <a:effectLst/>
                        </a:rPr>
                        <a:t>PRAKASH D BIDARAKUNDI</a:t>
                      </a:r>
                      <a:endParaRPr lang="en-US" sz="1100" dirty="0">
                        <a:effectLst/>
                        <a:latin typeface="Calibri"/>
                        <a:ea typeface="Times New Roman"/>
                        <a:cs typeface="Times New Roman"/>
                      </a:endParaRPr>
                    </a:p>
                  </a:txBody>
                  <a:tcPr marL="68580" marR="68580" marT="0" marB="0"/>
                </a:tc>
                <a:tc>
                  <a:txBody>
                    <a:bodyPr/>
                    <a:lstStyle/>
                    <a:p>
                      <a:pPr marL="0" marR="0" algn="ctr">
                        <a:lnSpc>
                          <a:spcPct val="115000"/>
                        </a:lnSpc>
                        <a:spcBef>
                          <a:spcPts val="0"/>
                        </a:spcBef>
                        <a:spcAft>
                          <a:spcPts val="0"/>
                        </a:spcAft>
                      </a:pPr>
                      <a:r>
                        <a:rPr lang="en-US" sz="1400" dirty="0">
                          <a:effectLst/>
                        </a:rPr>
                        <a:t>01FE20BME106</a:t>
                      </a:r>
                      <a:endParaRPr lang="en-US" sz="1100" dirty="0">
                        <a:effectLst/>
                        <a:latin typeface="Calibri"/>
                        <a:ea typeface="Times New Roman"/>
                        <a:cs typeface="Times New Roman"/>
                      </a:endParaRPr>
                    </a:p>
                  </a:txBody>
                  <a:tcPr marL="68580" marR="68580" marT="0" marB="0"/>
                </a:tc>
                <a:extLst>
                  <a:ext uri="{0D108BD9-81ED-4DB2-BD59-A6C34878D82A}">
                    <a16:rowId xmlns:a16="http://schemas.microsoft.com/office/drawing/2014/main" val="10005"/>
                  </a:ext>
                </a:extLst>
              </a:tr>
            </a:tbl>
          </a:graphicData>
        </a:graphic>
      </p:graphicFrame>
      <p:sp>
        <p:nvSpPr>
          <p:cNvPr id="19" name="Rectangle 18"/>
          <p:cNvSpPr/>
          <p:nvPr/>
        </p:nvSpPr>
        <p:spPr>
          <a:xfrm>
            <a:off x="0" y="4095750"/>
            <a:ext cx="4572000" cy="954107"/>
          </a:xfrm>
          <a:prstGeom prst="rect">
            <a:avLst/>
          </a:prstGeom>
        </p:spPr>
        <p:txBody>
          <a:bodyPr>
            <a:spAutoFit/>
          </a:bodyPr>
          <a:lstStyle/>
          <a:p>
            <a:r>
              <a:rPr lang="en-US" sz="1400" dirty="0"/>
              <a:t>Under the Guidance of</a:t>
            </a:r>
            <a:endParaRPr lang="en-US" sz="1400" b="1" dirty="0"/>
          </a:p>
          <a:p>
            <a:r>
              <a:rPr lang="en-US" sz="1400" i="1" dirty="0"/>
              <a:t>Prof. SHIVAPRASAD MUKHANDMATH</a:t>
            </a:r>
          </a:p>
          <a:p>
            <a:r>
              <a:rPr lang="en-US" sz="1400" i="1" dirty="0"/>
              <a:t>Prof. NAGRAJ EKABOTE</a:t>
            </a:r>
          </a:p>
          <a:p>
            <a:r>
              <a:rPr lang="en-US" sz="1400" i="1" dirty="0"/>
              <a:t>Prof. SHRIDHAR MANDAL</a:t>
            </a:r>
          </a:p>
        </p:txBody>
      </p:sp>
      <p:sp>
        <p:nvSpPr>
          <p:cNvPr id="22" name="Rectangle 26"/>
          <p:cNvSpPr>
            <a:spLocks noChangeArrowheads="1"/>
          </p:cNvSpPr>
          <p:nvPr/>
        </p:nvSpPr>
        <p:spPr bwMode="auto">
          <a:xfrm>
            <a:off x="5963322" y="4188083"/>
            <a:ext cx="3180678"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School of Mechanical Engineering</a:t>
            </a:r>
            <a:endParaRPr kumimoji="0" lang="en-US" sz="800" b="0" i="0" u="none" strike="noStrike" cap="none" normalizeH="0" baseline="0" dirty="0">
              <a:ln>
                <a:noFill/>
              </a:ln>
              <a:solidFill>
                <a:schemeClr val="tx1"/>
              </a:solidFill>
              <a:effectLst/>
              <a:latin typeface="Arial" pitchFamily="34" charset="0"/>
              <a:cs typeface="Arial"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K.L.E Technological University, </a:t>
            </a:r>
            <a:endParaRPr kumimoji="0" lang="en-US" sz="800" b="0" i="0" u="none" strike="noStrike" cap="none" normalizeH="0" baseline="0" dirty="0">
              <a:ln>
                <a:noFill/>
              </a:ln>
              <a:solidFill>
                <a:schemeClr val="tx1"/>
              </a:solidFill>
              <a:effectLst/>
              <a:latin typeface="Arial" pitchFamily="34" charset="0"/>
              <a:cs typeface="Arial"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Vidyanagar, Hubli</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24" name="Rectangle 23"/>
          <p:cNvSpPr/>
          <p:nvPr/>
        </p:nvSpPr>
        <p:spPr>
          <a:xfrm>
            <a:off x="3847762" y="4280415"/>
            <a:ext cx="1448473" cy="646331"/>
          </a:xfrm>
          <a:prstGeom prst="rect">
            <a:avLst/>
          </a:prstGeom>
        </p:spPr>
        <p:txBody>
          <a:bodyPr wrap="none">
            <a:spAutoFit/>
          </a:bodyPr>
          <a:lstStyle/>
          <a:p>
            <a:pPr algn="ctr"/>
            <a:r>
              <a:rPr lang="en-US" b="1" dirty="0"/>
              <a:t>23-May-2023</a:t>
            </a:r>
          </a:p>
          <a:p>
            <a:pPr algn="ctr"/>
            <a:r>
              <a:rPr lang="en-US" b="1" dirty="0"/>
              <a:t>2022-2023</a:t>
            </a:r>
            <a:endParaRPr lang="en-US" dirty="0"/>
          </a:p>
        </p:txBody>
      </p:sp>
    </p:spTree>
    <p:extLst>
      <p:ext uri="{BB962C8B-B14F-4D97-AF65-F5344CB8AC3E}">
        <p14:creationId xmlns:p14="http://schemas.microsoft.com/office/powerpoint/2010/main" val="3678479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7377"/>
            <a:ext cx="8229600" cy="857250"/>
          </a:xfrm>
        </p:spPr>
        <p:txBody>
          <a:bodyPr>
            <a:normAutofit/>
          </a:bodyPr>
          <a:lstStyle/>
          <a:p>
            <a:r>
              <a:rPr lang="en-US" sz="2800" b="1" dirty="0"/>
              <a:t>Pugh Chart</a:t>
            </a:r>
            <a:endParaRPr lang="en-US" sz="2800" dirty="0"/>
          </a:p>
        </p:txBody>
      </p:sp>
      <p:graphicFrame>
        <p:nvGraphicFramePr>
          <p:cNvPr id="6" name="Content Placeholder 5">
            <a:extLst>
              <a:ext uri="{FF2B5EF4-FFF2-40B4-BE49-F238E27FC236}">
                <a16:creationId xmlns:a16="http://schemas.microsoft.com/office/drawing/2014/main" id="{14D01877-4736-DC20-B33D-10CE22877592}"/>
              </a:ext>
            </a:extLst>
          </p:cNvPr>
          <p:cNvGraphicFramePr>
            <a:graphicFrameLocks noGrp="1"/>
          </p:cNvGraphicFramePr>
          <p:nvPr>
            <p:ph idx="1"/>
            <p:extLst>
              <p:ext uri="{D42A27DB-BD31-4B8C-83A1-F6EECF244321}">
                <p14:modId xmlns:p14="http://schemas.microsoft.com/office/powerpoint/2010/main" val="4050679672"/>
              </p:ext>
            </p:extLst>
          </p:nvPr>
        </p:nvGraphicFramePr>
        <p:xfrm>
          <a:off x="1066800" y="430076"/>
          <a:ext cx="6781799" cy="4079869"/>
        </p:xfrm>
        <a:graphic>
          <a:graphicData uri="http://schemas.openxmlformats.org/drawingml/2006/table">
            <a:tbl>
              <a:tblPr firstRow="1" firstCol="1" bandRow="1">
                <a:tableStyleId>{5940675A-B579-460E-94D1-54222C63F5DA}</a:tableStyleId>
              </a:tblPr>
              <a:tblGrid>
                <a:gridCol w="1182402">
                  <a:extLst>
                    <a:ext uri="{9D8B030D-6E8A-4147-A177-3AD203B41FA5}">
                      <a16:colId xmlns:a16="http://schemas.microsoft.com/office/drawing/2014/main" val="1407040107"/>
                    </a:ext>
                  </a:extLst>
                </a:gridCol>
                <a:gridCol w="732266">
                  <a:extLst>
                    <a:ext uri="{9D8B030D-6E8A-4147-A177-3AD203B41FA5}">
                      <a16:colId xmlns:a16="http://schemas.microsoft.com/office/drawing/2014/main" val="3843315312"/>
                    </a:ext>
                  </a:extLst>
                </a:gridCol>
                <a:gridCol w="648703">
                  <a:extLst>
                    <a:ext uri="{9D8B030D-6E8A-4147-A177-3AD203B41FA5}">
                      <a16:colId xmlns:a16="http://schemas.microsoft.com/office/drawing/2014/main" val="2051728845"/>
                    </a:ext>
                  </a:extLst>
                </a:gridCol>
                <a:gridCol w="750837">
                  <a:extLst>
                    <a:ext uri="{9D8B030D-6E8A-4147-A177-3AD203B41FA5}">
                      <a16:colId xmlns:a16="http://schemas.microsoft.com/office/drawing/2014/main" val="119185911"/>
                    </a:ext>
                  </a:extLst>
                </a:gridCol>
                <a:gridCol w="688936">
                  <a:extLst>
                    <a:ext uri="{9D8B030D-6E8A-4147-A177-3AD203B41FA5}">
                      <a16:colId xmlns:a16="http://schemas.microsoft.com/office/drawing/2014/main" val="827827424"/>
                    </a:ext>
                  </a:extLst>
                </a:gridCol>
                <a:gridCol w="648703">
                  <a:extLst>
                    <a:ext uri="{9D8B030D-6E8A-4147-A177-3AD203B41FA5}">
                      <a16:colId xmlns:a16="http://schemas.microsoft.com/office/drawing/2014/main" val="354638343"/>
                    </a:ext>
                  </a:extLst>
                </a:gridCol>
                <a:gridCol w="605953">
                  <a:extLst>
                    <a:ext uri="{9D8B030D-6E8A-4147-A177-3AD203B41FA5}">
                      <a16:colId xmlns:a16="http://schemas.microsoft.com/office/drawing/2014/main" val="2690003134"/>
                    </a:ext>
                  </a:extLst>
                </a:gridCol>
                <a:gridCol w="632650">
                  <a:extLst>
                    <a:ext uri="{9D8B030D-6E8A-4147-A177-3AD203B41FA5}">
                      <a16:colId xmlns:a16="http://schemas.microsoft.com/office/drawing/2014/main" val="3558168992"/>
                    </a:ext>
                  </a:extLst>
                </a:gridCol>
                <a:gridCol w="891349">
                  <a:extLst>
                    <a:ext uri="{9D8B030D-6E8A-4147-A177-3AD203B41FA5}">
                      <a16:colId xmlns:a16="http://schemas.microsoft.com/office/drawing/2014/main" val="2840047113"/>
                    </a:ext>
                  </a:extLst>
                </a:gridCol>
              </a:tblGrid>
              <a:tr h="755805">
                <a:tc>
                  <a:txBody>
                    <a:bodyPr/>
                    <a:lstStyle/>
                    <a:p>
                      <a:pPr algn="ctr">
                        <a:lnSpc>
                          <a:spcPct val="115000"/>
                        </a:lnSpc>
                        <a:spcAft>
                          <a:spcPts val="1000"/>
                        </a:spcAft>
                      </a:pPr>
                      <a:r>
                        <a:rPr lang="en-US" sz="1200" dirty="0">
                          <a:effectLst/>
                        </a:rPr>
                        <a:t>Requirements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nchor="ctr"/>
                </a:tc>
                <a:tc>
                  <a:txBody>
                    <a:bodyPr/>
                    <a:lstStyle/>
                    <a:p>
                      <a:pPr algn="ctr">
                        <a:lnSpc>
                          <a:spcPct val="115000"/>
                        </a:lnSpc>
                        <a:spcAft>
                          <a:spcPts val="1000"/>
                        </a:spcAft>
                      </a:pPr>
                      <a:r>
                        <a:rPr lang="en-US" sz="1200" dirty="0">
                          <a:effectLst/>
                        </a:rPr>
                        <a:t>Weight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nchor="ctr"/>
                </a:tc>
                <a:tc>
                  <a:txBody>
                    <a:bodyPr/>
                    <a:lstStyle/>
                    <a:p>
                      <a:pPr algn="ctr">
                        <a:lnSpc>
                          <a:spcPct val="115000"/>
                        </a:lnSpc>
                        <a:spcAft>
                          <a:spcPts val="1000"/>
                        </a:spcAft>
                      </a:pPr>
                      <a:r>
                        <a:rPr lang="en-US" sz="1200" dirty="0">
                          <a:effectLst/>
                        </a:rPr>
                        <a:t>Design1</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nchor="ctr"/>
                </a:tc>
                <a:tc>
                  <a:txBody>
                    <a:bodyPr/>
                    <a:lstStyle/>
                    <a:p>
                      <a:pPr algn="ctr">
                        <a:lnSpc>
                          <a:spcPct val="115000"/>
                        </a:lnSpc>
                        <a:spcAft>
                          <a:spcPts val="1000"/>
                        </a:spcAft>
                      </a:pPr>
                      <a:r>
                        <a:rPr lang="en-US" sz="1200" dirty="0">
                          <a:effectLst/>
                        </a:rPr>
                        <a:t>Design2</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nchor="ctr"/>
                </a:tc>
                <a:tc>
                  <a:txBody>
                    <a:bodyPr/>
                    <a:lstStyle/>
                    <a:p>
                      <a:pPr algn="ctr">
                        <a:lnSpc>
                          <a:spcPct val="115000"/>
                        </a:lnSpc>
                        <a:spcAft>
                          <a:spcPts val="1000"/>
                        </a:spcAft>
                      </a:pPr>
                      <a:r>
                        <a:rPr lang="en-US" sz="1200" dirty="0">
                          <a:effectLst/>
                        </a:rPr>
                        <a:t>Design3</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nchor="ctr"/>
                </a:tc>
                <a:tc>
                  <a:txBody>
                    <a:bodyPr/>
                    <a:lstStyle/>
                    <a:p>
                      <a:pPr algn="ctr">
                        <a:lnSpc>
                          <a:spcPct val="115000"/>
                        </a:lnSpc>
                        <a:spcAft>
                          <a:spcPts val="1000"/>
                        </a:spcAft>
                      </a:pPr>
                      <a:r>
                        <a:rPr lang="en-US" sz="1200" dirty="0">
                          <a:effectLst/>
                        </a:rPr>
                        <a:t>Design4</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nchor="ctr"/>
                </a:tc>
                <a:tc>
                  <a:txBody>
                    <a:bodyPr/>
                    <a:lstStyle/>
                    <a:p>
                      <a:pPr algn="ctr">
                        <a:lnSpc>
                          <a:spcPct val="115000"/>
                        </a:lnSpc>
                        <a:spcAft>
                          <a:spcPts val="1000"/>
                        </a:spcAft>
                      </a:pPr>
                      <a:endParaRPr lang="en-US" sz="1200" dirty="0">
                        <a:effectLst/>
                      </a:endParaRPr>
                    </a:p>
                    <a:p>
                      <a:pPr algn="ctr">
                        <a:lnSpc>
                          <a:spcPct val="115000"/>
                        </a:lnSpc>
                        <a:spcAft>
                          <a:spcPts val="1000"/>
                        </a:spcAft>
                      </a:pPr>
                      <a:r>
                        <a:rPr lang="en-US" sz="1200" dirty="0">
                          <a:effectLst/>
                        </a:rPr>
                        <a:t>Design5</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Design6</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nchor="ctr"/>
                </a:tc>
                <a:tc>
                  <a:txBody>
                    <a:bodyPr/>
                    <a:lstStyle/>
                    <a:p>
                      <a:pPr algn="ctr">
                        <a:lnSpc>
                          <a:spcPct val="115000"/>
                        </a:lnSpc>
                        <a:spcAft>
                          <a:spcPts val="1000"/>
                        </a:spcAft>
                      </a:pPr>
                      <a:r>
                        <a:rPr lang="en-US" sz="1200" dirty="0">
                          <a:effectLst/>
                        </a:rPr>
                        <a:t>Reference</a:t>
                      </a:r>
                      <a:endParaRPr lang="en-IN" sz="1200" dirty="0">
                        <a:effectLst/>
                      </a:endParaRPr>
                    </a:p>
                    <a:p>
                      <a:pPr algn="ctr">
                        <a:lnSpc>
                          <a:spcPct val="115000"/>
                        </a:lnSpc>
                        <a:spcAft>
                          <a:spcPts val="1000"/>
                        </a:spcAft>
                      </a:pPr>
                      <a:r>
                        <a:rPr lang="en-US" sz="1200" dirty="0">
                          <a:effectLst/>
                        </a:rPr>
                        <a:t>(</a:t>
                      </a:r>
                      <a:r>
                        <a:rPr lang="en-US" sz="1200" dirty="0" err="1">
                          <a:effectLst/>
                        </a:rPr>
                        <a:t>blista</a:t>
                      </a:r>
                      <a:r>
                        <a:rPr lang="en-US" sz="1200" dirty="0">
                          <a:effectLst/>
                        </a:rPr>
                        <a:t> braille typewriter)</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nchor="ctr"/>
                </a:tc>
                <a:extLst>
                  <a:ext uri="{0D108BD9-81ED-4DB2-BD59-A6C34878D82A}">
                    <a16:rowId xmlns:a16="http://schemas.microsoft.com/office/drawing/2014/main" val="1915747703"/>
                  </a:ext>
                </a:extLst>
              </a:tr>
              <a:tr h="215266">
                <a:tc>
                  <a:txBody>
                    <a:bodyPr/>
                    <a:lstStyle/>
                    <a:p>
                      <a:pPr>
                        <a:lnSpc>
                          <a:spcPct val="115000"/>
                        </a:lnSpc>
                        <a:spcAft>
                          <a:spcPts val="1000"/>
                        </a:spcAft>
                      </a:pPr>
                      <a:r>
                        <a:rPr lang="en-US" sz="1200" dirty="0">
                          <a:effectLst/>
                        </a:rPr>
                        <a:t>Portable</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 </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0</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907421665"/>
                  </a:ext>
                </a:extLst>
              </a:tr>
              <a:tr h="223814">
                <a:tc>
                  <a:txBody>
                    <a:bodyPr/>
                    <a:lstStyle/>
                    <a:p>
                      <a:pPr>
                        <a:lnSpc>
                          <a:spcPct val="115000"/>
                        </a:lnSpc>
                        <a:spcAft>
                          <a:spcPts val="1000"/>
                        </a:spcAft>
                      </a:pPr>
                      <a:r>
                        <a:rPr lang="en-US" sz="1200" dirty="0">
                          <a:effectLst/>
                        </a:rPr>
                        <a:t>Economical</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1794884891"/>
                  </a:ext>
                </a:extLst>
              </a:tr>
              <a:tr h="215266">
                <a:tc>
                  <a:txBody>
                    <a:bodyPr/>
                    <a:lstStyle/>
                    <a:p>
                      <a:pPr>
                        <a:lnSpc>
                          <a:spcPct val="115000"/>
                        </a:lnSpc>
                        <a:spcAft>
                          <a:spcPts val="1000"/>
                        </a:spcAft>
                      </a:pPr>
                      <a:r>
                        <a:rPr lang="en-US" sz="1200" dirty="0">
                          <a:effectLst/>
                        </a:rPr>
                        <a:t>Efficiency</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816831640"/>
                  </a:ext>
                </a:extLst>
              </a:tr>
              <a:tr h="267600">
                <a:tc>
                  <a:txBody>
                    <a:bodyPr/>
                    <a:lstStyle/>
                    <a:p>
                      <a:pPr>
                        <a:lnSpc>
                          <a:spcPct val="115000"/>
                        </a:lnSpc>
                        <a:spcAft>
                          <a:spcPts val="1000"/>
                        </a:spcAft>
                      </a:pPr>
                      <a:r>
                        <a:rPr lang="en-US" sz="1200" dirty="0">
                          <a:effectLst/>
                        </a:rPr>
                        <a:t>Accuracy</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586997120"/>
                  </a:ext>
                </a:extLst>
              </a:tr>
              <a:tr h="223814">
                <a:tc>
                  <a:txBody>
                    <a:bodyPr/>
                    <a:lstStyle/>
                    <a:p>
                      <a:pPr>
                        <a:lnSpc>
                          <a:spcPct val="115000"/>
                        </a:lnSpc>
                        <a:spcAft>
                          <a:spcPts val="1000"/>
                        </a:spcAft>
                      </a:pPr>
                      <a:r>
                        <a:rPr lang="en-US" sz="1200" dirty="0">
                          <a:effectLst/>
                        </a:rPr>
                        <a:t>Light weight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2469583894"/>
                  </a:ext>
                </a:extLst>
              </a:tr>
              <a:tr h="215266">
                <a:tc>
                  <a:txBody>
                    <a:bodyPr/>
                    <a:lstStyle/>
                    <a:p>
                      <a:pPr>
                        <a:lnSpc>
                          <a:spcPct val="115000"/>
                        </a:lnSpc>
                        <a:spcAft>
                          <a:spcPts val="1000"/>
                        </a:spcAft>
                      </a:pPr>
                      <a:r>
                        <a:rPr lang="en-US" sz="1200" dirty="0">
                          <a:effectLst/>
                        </a:rPr>
                        <a:t>Safety</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9</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0</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0</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2304875553"/>
                  </a:ext>
                </a:extLst>
              </a:tr>
              <a:tr h="215266">
                <a:tc>
                  <a:txBody>
                    <a:bodyPr/>
                    <a:lstStyle/>
                    <a:p>
                      <a:pPr>
                        <a:lnSpc>
                          <a:spcPct val="115000"/>
                        </a:lnSpc>
                        <a:spcAft>
                          <a:spcPts val="1000"/>
                        </a:spcAft>
                      </a:pPr>
                      <a:r>
                        <a:rPr lang="en-US" sz="1200" dirty="0">
                          <a:effectLst/>
                        </a:rPr>
                        <a:t>Aesthetic</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3550373409"/>
                  </a:ext>
                </a:extLst>
              </a:tr>
              <a:tr h="223814">
                <a:tc>
                  <a:txBody>
                    <a:bodyPr/>
                    <a:lstStyle/>
                    <a:p>
                      <a:pPr>
                        <a:lnSpc>
                          <a:spcPct val="115000"/>
                        </a:lnSpc>
                        <a:spcAft>
                          <a:spcPts val="1000"/>
                        </a:spcAft>
                      </a:pPr>
                      <a:r>
                        <a:rPr lang="en-US" sz="1200" dirty="0">
                          <a:effectLst/>
                        </a:rPr>
                        <a:t>User friendly</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8</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958052632"/>
                  </a:ext>
                </a:extLst>
              </a:tr>
              <a:tr h="215266">
                <a:tc>
                  <a:txBody>
                    <a:bodyPr/>
                    <a:lstStyle/>
                    <a:p>
                      <a:pPr>
                        <a:lnSpc>
                          <a:spcPct val="115000"/>
                        </a:lnSpc>
                        <a:spcAft>
                          <a:spcPts val="1000"/>
                        </a:spcAft>
                      </a:pPr>
                      <a:r>
                        <a:rPr lang="en-US" sz="1200" dirty="0">
                          <a:effectLst/>
                        </a:rPr>
                        <a:t>Durability</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0</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0</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1922065401"/>
                  </a:ext>
                </a:extLst>
              </a:tr>
              <a:tr h="215266">
                <a:tc>
                  <a:txBody>
                    <a:bodyPr/>
                    <a:lstStyle/>
                    <a:p>
                      <a:pPr>
                        <a:lnSpc>
                          <a:spcPct val="115000"/>
                        </a:lnSpc>
                        <a:spcAft>
                          <a:spcPts val="1000"/>
                        </a:spcAft>
                      </a:pPr>
                      <a:r>
                        <a:rPr lang="en-US" sz="1200" dirty="0">
                          <a:effectLst/>
                        </a:rPr>
                        <a:t>Pluses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6</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6</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6</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6</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5</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1200" dirty="0">
                          <a:effectLst/>
                        </a:rPr>
                        <a:t> </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3966840335"/>
                  </a:ext>
                </a:extLst>
              </a:tr>
              <a:tr h="215266">
                <a:tc>
                  <a:txBody>
                    <a:bodyPr/>
                    <a:lstStyle/>
                    <a:p>
                      <a:pPr>
                        <a:lnSpc>
                          <a:spcPct val="115000"/>
                        </a:lnSpc>
                        <a:spcAft>
                          <a:spcPts val="1000"/>
                        </a:spcAft>
                      </a:pPr>
                      <a:r>
                        <a:rPr lang="en-US" sz="1200" dirty="0">
                          <a:effectLst/>
                        </a:rPr>
                        <a:t>Same's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1</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1</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1</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1</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2</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1200">
                          <a:effectLst/>
                        </a:rPr>
                        <a:t> </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2765424024"/>
                  </a:ext>
                </a:extLst>
              </a:tr>
              <a:tr h="215266">
                <a:tc>
                  <a:txBody>
                    <a:bodyPr/>
                    <a:lstStyle/>
                    <a:p>
                      <a:pPr>
                        <a:lnSpc>
                          <a:spcPct val="115000"/>
                        </a:lnSpc>
                        <a:spcAft>
                          <a:spcPts val="1000"/>
                        </a:spcAft>
                      </a:pPr>
                      <a:r>
                        <a:rPr lang="en-US" sz="1200" dirty="0">
                          <a:effectLst/>
                        </a:rPr>
                        <a:t>Minuses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3</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2</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1</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2</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a:effectLst/>
                        </a:rPr>
                        <a:t>4</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4</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1200" dirty="0">
                          <a:effectLst/>
                        </a:rPr>
                        <a:t> </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2353987399"/>
                  </a:ext>
                </a:extLst>
              </a:tr>
              <a:tr h="223814">
                <a:tc>
                  <a:txBody>
                    <a:bodyPr/>
                    <a:lstStyle/>
                    <a:p>
                      <a:pPr>
                        <a:lnSpc>
                          <a:spcPct val="115000"/>
                        </a:lnSpc>
                        <a:spcAft>
                          <a:spcPts val="1000"/>
                        </a:spcAft>
                      </a:pPr>
                      <a:r>
                        <a:rPr lang="en-US" sz="1200" dirty="0">
                          <a:effectLst/>
                        </a:rPr>
                        <a:t>Overall Total</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40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47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55</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47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46</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40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1200" dirty="0">
                          <a:effectLst/>
                        </a:rPr>
                        <a:t> </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1548773593"/>
                  </a:ext>
                </a:extLst>
              </a:tr>
              <a:tr h="223814">
                <a:tc>
                  <a:txBody>
                    <a:bodyPr/>
                    <a:lstStyle/>
                    <a:p>
                      <a:pPr>
                        <a:lnSpc>
                          <a:spcPct val="115000"/>
                        </a:lnSpc>
                        <a:spcAft>
                          <a:spcPts val="1000"/>
                        </a:spcAft>
                      </a:pPr>
                      <a:r>
                        <a:rPr lang="en-US" sz="1200" dirty="0">
                          <a:effectLst/>
                        </a:rPr>
                        <a:t>Weighted Total</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16</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31</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47</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31</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1200" dirty="0">
                          <a:effectLst/>
                        </a:rPr>
                        <a:t>30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1200" dirty="0">
                          <a:effectLst/>
                        </a:rPr>
                        <a:t>09</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1200" dirty="0">
                          <a:effectLst/>
                        </a:rPr>
                        <a:t>           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4253132956"/>
                  </a:ext>
                </a:extLst>
              </a:tr>
              <a:tr h="215266">
                <a:tc>
                  <a:txBody>
                    <a:bodyPr/>
                    <a:lstStyle/>
                    <a:p>
                      <a:pPr>
                        <a:lnSpc>
                          <a:spcPct val="115000"/>
                        </a:lnSpc>
                        <a:spcAft>
                          <a:spcPts val="1000"/>
                        </a:spcAft>
                      </a:pPr>
                      <a:r>
                        <a:rPr lang="en-US" sz="1200" dirty="0">
                          <a:effectLst/>
                        </a:rPr>
                        <a:t>Yes / No</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gn="ct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5233" marR="5233" marT="5233" marB="5233"/>
                </a:tc>
                <a:tc>
                  <a:txBody>
                    <a:bodyPr/>
                    <a:lstStyle/>
                    <a:p>
                      <a:pPr algn="ctr">
                        <a:lnSpc>
                          <a:spcPct val="115000"/>
                        </a:lnSpc>
                        <a:spcAft>
                          <a:spcPts val="1000"/>
                        </a:spcAft>
                      </a:pPr>
                      <a:r>
                        <a:rPr lang="en-US" sz="700">
                          <a:effectLst/>
                        </a:rPr>
                        <a:t> </a:t>
                      </a:r>
                      <a:endParaRPr lang="en-IN" sz="60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tc>
                  <a:txBody>
                    <a:bodyPr/>
                    <a:lstStyle/>
                    <a:p>
                      <a:pPr>
                        <a:lnSpc>
                          <a:spcPct val="115000"/>
                        </a:lnSpc>
                        <a:spcAft>
                          <a:spcPts val="1000"/>
                        </a:spcAft>
                      </a:pPr>
                      <a:r>
                        <a:rPr lang="en-US" sz="700" dirty="0">
                          <a:effectLst/>
                        </a:rPr>
                        <a:t> </a:t>
                      </a:r>
                      <a:endParaRPr lang="en-IN" sz="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39076" marR="39076" marT="0" marB="0"/>
                </a:tc>
                <a:extLst>
                  <a:ext uri="{0D108BD9-81ED-4DB2-BD59-A6C34878D82A}">
                    <a16:rowId xmlns:a16="http://schemas.microsoft.com/office/drawing/2014/main" val="1655314255"/>
                  </a:ext>
                </a:extLst>
              </a:tr>
            </a:tbl>
          </a:graphicData>
        </a:graphic>
      </p:graphicFrame>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10</a:t>
            </a:fld>
            <a:endParaRPr lang="en-US"/>
          </a:p>
        </p:txBody>
      </p:sp>
    </p:spTree>
    <p:extLst>
      <p:ext uri="{BB962C8B-B14F-4D97-AF65-F5344CB8AC3E}">
        <p14:creationId xmlns:p14="http://schemas.microsoft.com/office/powerpoint/2010/main" val="3225228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9679"/>
            <a:ext cx="8229600" cy="857250"/>
          </a:xfrm>
        </p:spPr>
        <p:txBody>
          <a:bodyPr>
            <a:normAutofit/>
          </a:bodyPr>
          <a:lstStyle/>
          <a:p>
            <a:r>
              <a:rPr lang="en-US" sz="2800" b="1" dirty="0"/>
              <a:t>Assembly CAD Model</a:t>
            </a:r>
            <a:endParaRPr lang="en-US" sz="2800" dirty="0"/>
          </a:p>
        </p:txBody>
      </p:sp>
      <p:pic>
        <p:nvPicPr>
          <p:cNvPr id="7" name="Content Placeholder 6">
            <a:extLst>
              <a:ext uri="{FF2B5EF4-FFF2-40B4-BE49-F238E27FC236}">
                <a16:creationId xmlns:a16="http://schemas.microsoft.com/office/drawing/2014/main" id="{54F60A88-A105-4131-7EC3-3F1FDE52AD61}"/>
              </a:ext>
            </a:extLst>
          </p:cNvPr>
          <p:cNvPicPr>
            <a:picLocks noGrp="1" noChangeAspect="1"/>
          </p:cNvPicPr>
          <p:nvPr>
            <p:ph idx="1"/>
          </p:nvPr>
        </p:nvPicPr>
        <p:blipFill>
          <a:blip r:embed="rId2"/>
          <a:stretch>
            <a:fillRect/>
          </a:stretch>
        </p:blipFill>
        <p:spPr>
          <a:xfrm>
            <a:off x="228600" y="819150"/>
            <a:ext cx="3810000" cy="3124200"/>
          </a:xfrm>
        </p:spPr>
      </p:pic>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11</a:t>
            </a:fld>
            <a:endParaRPr lang="en-US"/>
          </a:p>
        </p:txBody>
      </p:sp>
      <p:pic>
        <p:nvPicPr>
          <p:cNvPr id="9" name="Picture 8">
            <a:extLst>
              <a:ext uri="{FF2B5EF4-FFF2-40B4-BE49-F238E27FC236}">
                <a16:creationId xmlns:a16="http://schemas.microsoft.com/office/drawing/2014/main" id="{8FDD7915-AB9B-2111-1620-A4A09A15F606}"/>
              </a:ext>
            </a:extLst>
          </p:cNvPr>
          <p:cNvPicPr>
            <a:picLocks noChangeAspect="1"/>
          </p:cNvPicPr>
          <p:nvPr/>
        </p:nvPicPr>
        <p:blipFill>
          <a:blip r:embed="rId3"/>
          <a:stretch>
            <a:fillRect/>
          </a:stretch>
        </p:blipFill>
        <p:spPr>
          <a:xfrm>
            <a:off x="4572000" y="819150"/>
            <a:ext cx="4343400" cy="3124200"/>
          </a:xfrm>
          <a:prstGeom prst="rect">
            <a:avLst/>
          </a:prstGeom>
        </p:spPr>
      </p:pic>
    </p:spTree>
    <p:extLst>
      <p:ext uri="{BB962C8B-B14F-4D97-AF65-F5344CB8AC3E}">
        <p14:creationId xmlns:p14="http://schemas.microsoft.com/office/powerpoint/2010/main" val="2747390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2044"/>
            <a:ext cx="8229600" cy="857250"/>
          </a:xfrm>
        </p:spPr>
        <p:txBody>
          <a:bodyPr>
            <a:normAutofit/>
          </a:bodyPr>
          <a:lstStyle/>
          <a:p>
            <a:r>
              <a:rPr lang="en-US" sz="2800" b="1" dirty="0"/>
              <a:t>Assembly CAD Model (Exploded view)</a:t>
            </a:r>
            <a:endParaRPr lang="en-US" sz="2800" dirty="0"/>
          </a:p>
        </p:txBody>
      </p:sp>
      <p:pic>
        <p:nvPicPr>
          <p:cNvPr id="7" name="Content Placeholder 6">
            <a:extLst>
              <a:ext uri="{FF2B5EF4-FFF2-40B4-BE49-F238E27FC236}">
                <a16:creationId xmlns:a16="http://schemas.microsoft.com/office/drawing/2014/main" id="{81010521-0C7A-D3EA-F93C-8EF6C6956647}"/>
              </a:ext>
            </a:extLst>
          </p:cNvPr>
          <p:cNvPicPr>
            <a:picLocks noGrp="1" noChangeAspect="1"/>
          </p:cNvPicPr>
          <p:nvPr>
            <p:ph idx="1"/>
          </p:nvPr>
        </p:nvPicPr>
        <p:blipFill>
          <a:blip r:embed="rId2"/>
          <a:stretch>
            <a:fillRect/>
          </a:stretch>
        </p:blipFill>
        <p:spPr>
          <a:xfrm>
            <a:off x="1366468" y="631734"/>
            <a:ext cx="6411064" cy="3845106"/>
          </a:xfrm>
        </p:spPr>
      </p:pic>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12</a:t>
            </a:fld>
            <a:endParaRPr lang="en-US"/>
          </a:p>
        </p:txBody>
      </p:sp>
    </p:spTree>
    <p:extLst>
      <p:ext uri="{BB962C8B-B14F-4D97-AF65-F5344CB8AC3E}">
        <p14:creationId xmlns:p14="http://schemas.microsoft.com/office/powerpoint/2010/main" val="302524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2044"/>
            <a:ext cx="8229600" cy="857250"/>
          </a:xfrm>
        </p:spPr>
        <p:txBody>
          <a:bodyPr>
            <a:normAutofit/>
          </a:bodyPr>
          <a:lstStyle/>
          <a:p>
            <a:r>
              <a:rPr lang="en-US" sz="2800" b="1" dirty="0"/>
              <a:t>Design Calculations</a:t>
            </a:r>
            <a:endParaRPr lang="en-US" sz="2800" dirty="0"/>
          </a:p>
        </p:txBody>
      </p:sp>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13</a:t>
            </a:fld>
            <a:endParaRPr lang="en-US"/>
          </a:p>
        </p:txBody>
      </p:sp>
      <p:sp>
        <p:nvSpPr>
          <p:cNvPr id="8" name="Content Placeholder 7">
            <a:extLst>
              <a:ext uri="{FF2B5EF4-FFF2-40B4-BE49-F238E27FC236}">
                <a16:creationId xmlns:a16="http://schemas.microsoft.com/office/drawing/2014/main" id="{D69F6CAA-0113-310A-D956-7336FF6618ED}"/>
              </a:ext>
            </a:extLst>
          </p:cNvPr>
          <p:cNvSpPr>
            <a:spLocks noGrp="1"/>
          </p:cNvSpPr>
          <p:nvPr>
            <p:ph idx="1"/>
          </p:nvPr>
        </p:nvSpPr>
        <p:spPr>
          <a:xfrm>
            <a:off x="457200" y="514350"/>
            <a:ext cx="8229600" cy="4080273"/>
          </a:xfrm>
        </p:spPr>
        <p:txBody>
          <a:bodyPr>
            <a:normAutofit fontScale="25000" lnSpcReduction="20000"/>
          </a:bodyPr>
          <a:lstStyle/>
          <a:p>
            <a:pPr marL="0" indent="0">
              <a:lnSpc>
                <a:spcPct val="107000"/>
              </a:lnSpc>
              <a:spcAft>
                <a:spcPts val="800"/>
              </a:spcAft>
              <a:buNone/>
            </a:pPr>
            <a:r>
              <a:rPr lang="en-IN" sz="5600" dirty="0">
                <a:effectLst/>
                <a:latin typeface="Calibri" panose="020F0502020204030204" pitchFamily="34" charset="0"/>
                <a:ea typeface="Calibri" panose="020F0502020204030204" pitchFamily="34" charset="0"/>
                <a:cs typeface="Times New Roman" panose="02020603050405020304" pitchFamily="18" charset="0"/>
              </a:rPr>
              <a:t>1) </a:t>
            </a:r>
            <a:r>
              <a:rPr lang="en-IN" sz="6400" b="1" dirty="0">
                <a:effectLst/>
                <a:latin typeface="Calibri" panose="020F0502020204030204" pitchFamily="34" charset="0"/>
                <a:ea typeface="Calibri" panose="020F0502020204030204" pitchFamily="34" charset="0"/>
                <a:cs typeface="Times New Roman" panose="02020603050405020304" pitchFamily="18" charset="0"/>
              </a:rPr>
              <a:t>STEPPER MOTOR</a:t>
            </a:r>
            <a:r>
              <a:rPr lang="en-IN" sz="6400" dirty="0">
                <a:effectLst/>
                <a:latin typeface="Calibri" panose="020F0502020204030204" pitchFamily="34" charset="0"/>
                <a:ea typeface="Calibri" panose="020F0502020204030204" pitchFamily="34" charset="0"/>
                <a:cs typeface="Times New Roman" panose="02020603050405020304" pitchFamily="18" charset="0"/>
              </a:rPr>
              <a:t>:</a:t>
            </a:r>
          </a:p>
          <a:p>
            <a:pPr marL="0" lvl="0" indent="0">
              <a:lnSpc>
                <a:spcPct val="107000"/>
              </a:lnSpc>
              <a:spcAft>
                <a:spcPts val="800"/>
              </a:spcAft>
              <a:buNone/>
            </a:pPr>
            <a:r>
              <a:rPr lang="en-IN" sz="5600" dirty="0">
                <a:effectLst/>
                <a:latin typeface="Calibri" panose="020F0502020204030204" pitchFamily="34" charset="0"/>
                <a:ea typeface="Calibri" panose="020F0502020204030204" pitchFamily="34" charset="0"/>
                <a:cs typeface="Times New Roman" panose="02020603050405020304" pitchFamily="18" charset="0"/>
              </a:rPr>
              <a:t>         How many pulses to move 3’’?</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Screw pitch=0.2inch</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i.e., 1 rotation=0.2inch</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=3inch*(1Rev/0.2inch) *(2000pulse/Rev)</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=30,000 Pulses. (To travel 3’’ 30,000 Pulses required)</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CROSS CHECK:    Can our controller handle that?</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=30,000pulses/1.5 sec  </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=20,000pulses/sec.(For the motor driver productivity 2000 it can withstand 1,00,000pulses/sec)</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So, our motor driver is MICRO STEPDRIVER TB6600.</a:t>
            </a:r>
          </a:p>
          <a:p>
            <a:pPr marL="0" lvl="0" indent="0">
              <a:lnSpc>
                <a:spcPct val="107000"/>
              </a:lnSpc>
              <a:spcAft>
                <a:spcPts val="800"/>
              </a:spcAft>
              <a:buNone/>
            </a:pPr>
            <a:r>
              <a:rPr lang="en-IN" sz="4000" dirty="0">
                <a:effectLst/>
                <a:latin typeface="Calibri" panose="020F0502020204030204" pitchFamily="34" charset="0"/>
                <a:ea typeface="Calibri" panose="020F0502020204030204" pitchFamily="34" charset="0"/>
                <a:cs typeface="Times New Roman" panose="02020603050405020304" pitchFamily="18" charset="0"/>
              </a:rPr>
              <a:t>    </a:t>
            </a:r>
            <a:r>
              <a:rPr lang="en-IN" sz="5600" dirty="0">
                <a:effectLst/>
                <a:latin typeface="Calibri" panose="020F0502020204030204" pitchFamily="34" charset="0"/>
                <a:ea typeface="Calibri" panose="020F0502020204030204" pitchFamily="34" charset="0"/>
                <a:cs typeface="Times New Roman" panose="02020603050405020304" pitchFamily="18" charset="0"/>
              </a:rPr>
              <a:t>Positioning accuracy.</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=(0.2inch/Rev) *(1Rev/2000Pulses)</a:t>
            </a:r>
          </a:p>
          <a:p>
            <a:pPr marL="368300" indent="0">
              <a:lnSpc>
                <a:spcPct val="107000"/>
              </a:lnSpc>
              <a:spcAft>
                <a:spcPts val="800"/>
              </a:spcAft>
              <a:buNone/>
            </a:pPr>
            <a:r>
              <a:rPr lang="en-IN" sz="4400" dirty="0">
                <a:effectLst/>
                <a:latin typeface="Calibri" panose="020F0502020204030204" pitchFamily="34" charset="0"/>
                <a:ea typeface="Calibri" panose="020F0502020204030204" pitchFamily="34" charset="0"/>
                <a:cs typeface="Times New Roman" panose="02020603050405020304" pitchFamily="18" charset="0"/>
              </a:rPr>
              <a:t>=0.0001inch/pulses. (Controller sending 2000Pulses per revolution)</a:t>
            </a:r>
          </a:p>
          <a:p>
            <a:endParaRPr lang="en-IN" dirty="0"/>
          </a:p>
        </p:txBody>
      </p:sp>
    </p:spTree>
    <p:extLst>
      <p:ext uri="{BB962C8B-B14F-4D97-AF65-F5344CB8AC3E}">
        <p14:creationId xmlns:p14="http://schemas.microsoft.com/office/powerpoint/2010/main" val="2691643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2044"/>
            <a:ext cx="8229600" cy="857250"/>
          </a:xfrm>
        </p:spPr>
        <p:txBody>
          <a:bodyPr>
            <a:normAutofit/>
          </a:bodyPr>
          <a:lstStyle/>
          <a:p>
            <a:r>
              <a:rPr lang="en-US" sz="2800" b="1" dirty="0"/>
              <a:t>Design Calculations (contd..) </a:t>
            </a:r>
            <a:endParaRPr lang="en-US" sz="2800" dirty="0"/>
          </a:p>
        </p:txBody>
      </p:sp>
      <p:sp>
        <p:nvSpPr>
          <p:cNvPr id="3" name="Content Placeholder 2"/>
          <p:cNvSpPr>
            <a:spLocks noGrp="1"/>
          </p:cNvSpPr>
          <p:nvPr>
            <p:ph idx="1"/>
          </p:nvPr>
        </p:nvSpPr>
        <p:spPr>
          <a:xfrm>
            <a:off x="457200" y="590550"/>
            <a:ext cx="8229600" cy="4004073"/>
          </a:xfrm>
        </p:spPr>
        <p:txBody>
          <a:bodyPr>
            <a:normAutofit fontScale="70000" lnSpcReduction="20000"/>
          </a:bodyPr>
          <a:lstStyle/>
          <a:p>
            <a:pPr marL="0" lvl="0" indent="0">
              <a:lnSpc>
                <a:spcPct val="107000"/>
              </a:lnSpc>
              <a:spcAft>
                <a:spcPts val="800"/>
              </a:spcAft>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 Max Motor speed.</a:t>
            </a:r>
          </a:p>
          <a:p>
            <a:pPr marL="368300" indent="0">
              <a:lnSpc>
                <a:spcPct val="107000"/>
              </a:lnSpc>
              <a:spcAft>
                <a:spcPts val="800"/>
              </a:spcAft>
              <a:buNone/>
            </a:pPr>
            <a:r>
              <a:rPr lang="en-IN" sz="1400" dirty="0">
                <a:effectLst/>
                <a:latin typeface="Calibri" panose="020F0502020204030204" pitchFamily="34" charset="0"/>
                <a:ea typeface="Calibri" panose="020F0502020204030204" pitchFamily="34" charset="0"/>
                <a:cs typeface="Times New Roman" panose="02020603050405020304" pitchFamily="18" charset="0"/>
              </a:rPr>
              <a:t>=3inch*(1Rev/0.2inch)</a:t>
            </a:r>
          </a:p>
          <a:p>
            <a:pPr marL="368300" indent="0">
              <a:lnSpc>
                <a:spcPct val="107000"/>
              </a:lnSpc>
              <a:spcAft>
                <a:spcPts val="800"/>
              </a:spcAft>
              <a:buNone/>
            </a:pPr>
            <a:r>
              <a:rPr lang="en-IN" sz="1400" dirty="0">
                <a:effectLst/>
                <a:latin typeface="Calibri" panose="020F0502020204030204" pitchFamily="34" charset="0"/>
                <a:ea typeface="Calibri" panose="020F0502020204030204" pitchFamily="34" charset="0"/>
                <a:cs typeface="Times New Roman" panose="02020603050405020304" pitchFamily="18" charset="0"/>
              </a:rPr>
              <a:t>=15Rev. (We need 15 revolutions to move 3 inches)</a:t>
            </a:r>
          </a:p>
          <a:p>
            <a:pPr marL="368300" indent="0">
              <a:lnSpc>
                <a:spcPct val="107000"/>
              </a:lnSpc>
              <a:spcAft>
                <a:spcPts val="800"/>
              </a:spcAft>
              <a:buNone/>
            </a:pPr>
            <a:r>
              <a:rPr lang="en-IN" sz="1400" dirty="0">
                <a:effectLst/>
                <a:latin typeface="Calibri" panose="020F0502020204030204" pitchFamily="34" charset="0"/>
                <a:ea typeface="Calibri" panose="020F0502020204030204" pitchFamily="34" charset="0"/>
                <a:cs typeface="Times New Roman" panose="02020603050405020304" pitchFamily="18" charset="0"/>
              </a:rPr>
              <a:t>We assume this can be achieved in 1.5sec.</a:t>
            </a:r>
          </a:p>
          <a:p>
            <a:pPr marL="368300" indent="0">
              <a:lnSpc>
                <a:spcPct val="107000"/>
              </a:lnSpc>
              <a:spcAft>
                <a:spcPts val="800"/>
              </a:spcAft>
              <a:buNone/>
            </a:pPr>
            <a:r>
              <a:rPr lang="en-IN" sz="1400" dirty="0">
                <a:effectLst/>
                <a:latin typeface="Calibri" panose="020F0502020204030204" pitchFamily="34" charset="0"/>
                <a:ea typeface="Calibri" panose="020F0502020204030204" pitchFamily="34" charset="0"/>
                <a:cs typeface="Times New Roman" panose="02020603050405020304" pitchFamily="18" charset="0"/>
              </a:rPr>
              <a:t>=15Rev/1.5sec</a:t>
            </a:r>
          </a:p>
          <a:p>
            <a:pPr marL="368300" indent="0">
              <a:lnSpc>
                <a:spcPct val="107000"/>
              </a:lnSpc>
              <a:spcAft>
                <a:spcPts val="800"/>
              </a:spcAft>
              <a:buNone/>
            </a:pPr>
            <a:r>
              <a:rPr lang="en-IN" sz="1400" dirty="0">
                <a:effectLst/>
                <a:latin typeface="Calibri" panose="020F0502020204030204" pitchFamily="34" charset="0"/>
                <a:ea typeface="Calibri" panose="020F0502020204030204" pitchFamily="34" charset="0"/>
                <a:cs typeface="Times New Roman" panose="02020603050405020304" pitchFamily="18" charset="0"/>
              </a:rPr>
              <a:t>=10RPS.</a:t>
            </a:r>
          </a:p>
          <a:p>
            <a:pPr marL="368300" indent="0">
              <a:lnSpc>
                <a:spcPct val="107000"/>
              </a:lnSpc>
              <a:spcAft>
                <a:spcPts val="800"/>
              </a:spcAft>
              <a:buNone/>
            </a:pPr>
            <a:r>
              <a:rPr lang="en-IN" sz="2000" dirty="0">
                <a:effectLst/>
                <a:latin typeface="Calibri" panose="020F0502020204030204" pitchFamily="34" charset="0"/>
                <a:ea typeface="Calibri" panose="020F0502020204030204" pitchFamily="34" charset="0"/>
                <a:cs typeface="Times New Roman" panose="02020603050405020304" pitchFamily="18" charset="0"/>
              </a:rPr>
              <a:t>TORQUE CALCULATION:</a:t>
            </a:r>
          </a:p>
          <a:p>
            <a:pPr marL="368300" indent="0">
              <a:lnSpc>
                <a:spcPct val="107000"/>
              </a:lnSpc>
              <a:spcAft>
                <a:spcPts val="800"/>
              </a:spcAft>
              <a:buNone/>
            </a:pPr>
            <a:r>
              <a:rPr lang="en-IN" sz="1600" dirty="0">
                <a:effectLst/>
                <a:latin typeface="Calibri" panose="020F0502020204030204" pitchFamily="34" charset="0"/>
                <a:ea typeface="Calibri" panose="020F0502020204030204" pitchFamily="34" charset="0"/>
                <a:cs typeface="Times New Roman" panose="02020603050405020304" pitchFamily="18" charset="0"/>
              </a:rPr>
              <a:t>To calculate the torque we need to know the weight of the components which is hanging on stainless steel bar.</a:t>
            </a:r>
          </a:p>
          <a:p>
            <a:pPr marL="0" lvl="0" indent="0">
              <a:lnSpc>
                <a:spcPct val="107000"/>
              </a:lnSpc>
              <a:buNone/>
            </a:pPr>
            <a:r>
              <a:rPr lang="en-IN" sz="1600" dirty="0">
                <a:effectLst/>
                <a:latin typeface="Calibri" panose="020F0502020204030204" pitchFamily="34" charset="0"/>
                <a:ea typeface="Calibri" panose="020F0502020204030204" pitchFamily="34" charset="0"/>
                <a:cs typeface="Times New Roman" panose="02020603050405020304" pitchFamily="18" charset="0"/>
              </a:rPr>
              <a:t>   Weight of braille pen or stylus=5gms.</a:t>
            </a:r>
          </a:p>
          <a:p>
            <a:pPr marL="0" lvl="0" indent="0">
              <a:lnSpc>
                <a:spcPct val="107000"/>
              </a:lnSpc>
              <a:buNone/>
            </a:pPr>
            <a:r>
              <a:rPr lang="en-IN" sz="1600" dirty="0">
                <a:effectLst/>
                <a:latin typeface="Calibri" panose="020F0502020204030204" pitchFamily="34" charset="0"/>
                <a:ea typeface="Calibri" panose="020F0502020204030204" pitchFamily="34" charset="0"/>
                <a:cs typeface="Times New Roman" panose="02020603050405020304" pitchFamily="18" charset="0"/>
              </a:rPr>
              <a:t>   Weight of braille pen holder=100gms</a:t>
            </a:r>
          </a:p>
          <a:p>
            <a:pPr marL="0" lvl="0" indent="0">
              <a:lnSpc>
                <a:spcPct val="107000"/>
              </a:lnSpc>
              <a:spcAft>
                <a:spcPts val="800"/>
              </a:spcAft>
              <a:buNone/>
            </a:pPr>
            <a:r>
              <a:rPr lang="en-IN" sz="1600" dirty="0">
                <a:effectLst/>
                <a:latin typeface="Calibri" panose="020F0502020204030204" pitchFamily="34" charset="0"/>
                <a:ea typeface="Calibri" panose="020F0502020204030204" pitchFamily="34" charset="0"/>
                <a:cs typeface="Times New Roman" panose="02020603050405020304" pitchFamily="18" charset="0"/>
              </a:rPr>
              <a:t>   Weight of linear servo motor=1500gms</a:t>
            </a:r>
          </a:p>
          <a:p>
            <a:pPr marL="0" indent="0">
              <a:lnSpc>
                <a:spcPct val="107000"/>
              </a:lnSpc>
              <a:spcAft>
                <a:spcPts val="800"/>
              </a:spcAft>
              <a:buNone/>
            </a:pPr>
            <a:r>
              <a:rPr lang="en-IN" sz="1600" dirty="0">
                <a:effectLst/>
                <a:latin typeface="Calibri" panose="020F0502020204030204" pitchFamily="34" charset="0"/>
                <a:ea typeface="Calibri" panose="020F0502020204030204" pitchFamily="34" charset="0"/>
                <a:cs typeface="Times New Roman" panose="02020603050405020304" pitchFamily="18" charset="0"/>
              </a:rPr>
              <a:t>                                                        TOTAL=1605gms.</a:t>
            </a:r>
          </a:p>
          <a:p>
            <a:pPr marL="0" indent="0">
              <a:lnSpc>
                <a:spcPct val="107000"/>
              </a:lnSpc>
              <a:spcAft>
                <a:spcPts val="800"/>
              </a:spcAft>
              <a:buNone/>
            </a:pPr>
            <a:r>
              <a:rPr lang="en-IN" sz="1600" dirty="0">
                <a:effectLst/>
                <a:latin typeface="Calibri" panose="020F0502020204030204" pitchFamily="34" charset="0"/>
                <a:ea typeface="Calibri" panose="020F0502020204030204" pitchFamily="34" charset="0"/>
                <a:cs typeface="Times New Roman" panose="02020603050405020304" pitchFamily="18" charset="0"/>
              </a:rPr>
              <a:t>                          M=1.6Kg    g=9.81m/s^2.</a:t>
            </a:r>
          </a:p>
          <a:p>
            <a:pPr marL="0" indent="0">
              <a:lnSpc>
                <a:spcPct val="107000"/>
              </a:lnSpc>
              <a:spcAft>
                <a:spcPts val="800"/>
              </a:spcAft>
              <a:buNone/>
            </a:pPr>
            <a:r>
              <a:rPr lang="en-IN" sz="1600" dirty="0">
                <a:effectLst/>
                <a:latin typeface="Calibri" panose="020F0502020204030204" pitchFamily="34" charset="0"/>
                <a:ea typeface="Calibri" panose="020F0502020204030204" pitchFamily="34" charset="0"/>
                <a:cs typeface="Times New Roman" panose="02020603050405020304" pitchFamily="18" charset="0"/>
              </a:rPr>
              <a:t>                 F=M*g=1.6*9.81=15.68N.</a:t>
            </a:r>
          </a:p>
          <a:p>
            <a:pPr marL="368300" indent="0">
              <a:lnSpc>
                <a:spcPct val="107000"/>
              </a:lnSpc>
              <a:spcAft>
                <a:spcPts val="800"/>
              </a:spcAft>
              <a:buNone/>
            </a:pPr>
            <a:endParaRPr lang="en-US" sz="1100" dirty="0"/>
          </a:p>
        </p:txBody>
      </p:sp>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14</a:t>
            </a:fld>
            <a:endParaRPr lang="en-US"/>
          </a:p>
        </p:txBody>
      </p:sp>
    </p:spTree>
    <p:extLst>
      <p:ext uri="{BB962C8B-B14F-4D97-AF65-F5344CB8AC3E}">
        <p14:creationId xmlns:p14="http://schemas.microsoft.com/office/powerpoint/2010/main" val="3681868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A7922-8EBC-610A-8A5D-CF7635092E0E}"/>
              </a:ext>
            </a:extLst>
          </p:cNvPr>
          <p:cNvSpPr>
            <a:spLocks noGrp="1"/>
          </p:cNvSpPr>
          <p:nvPr>
            <p:ph type="title"/>
          </p:nvPr>
        </p:nvSpPr>
        <p:spPr>
          <a:xfrm>
            <a:off x="457200" y="1"/>
            <a:ext cx="8229600" cy="590550"/>
          </a:xfrm>
        </p:spPr>
        <p:txBody>
          <a:bodyPr>
            <a:normAutofit/>
          </a:bodyPr>
          <a:lstStyle/>
          <a:p>
            <a:r>
              <a:rPr lang="en-US" sz="2800" b="1" dirty="0"/>
              <a:t>Design Calculations (contd..) </a:t>
            </a:r>
            <a:endParaRPr lang="en-IN" sz="2800" dirty="0"/>
          </a:p>
        </p:txBody>
      </p:sp>
      <p:sp>
        <p:nvSpPr>
          <p:cNvPr id="3" name="Content Placeholder 2">
            <a:extLst>
              <a:ext uri="{FF2B5EF4-FFF2-40B4-BE49-F238E27FC236}">
                <a16:creationId xmlns:a16="http://schemas.microsoft.com/office/drawing/2014/main" id="{0877DEF5-D395-29DA-2274-8CAEDEA365ED}"/>
              </a:ext>
            </a:extLst>
          </p:cNvPr>
          <p:cNvSpPr>
            <a:spLocks noGrp="1"/>
          </p:cNvSpPr>
          <p:nvPr>
            <p:ph idx="1"/>
          </p:nvPr>
        </p:nvSpPr>
        <p:spPr>
          <a:xfrm>
            <a:off x="457200" y="514350"/>
            <a:ext cx="8229600" cy="4080273"/>
          </a:xfrm>
        </p:spPr>
        <p:txBody>
          <a:bodyPr/>
          <a:lstStyle/>
          <a:p>
            <a:pPr marL="0" indent="0">
              <a:lnSpc>
                <a:spcPct val="107000"/>
              </a:lnSpc>
              <a:spcAft>
                <a:spcPts val="800"/>
              </a:spcAft>
              <a:buNone/>
            </a:pPr>
            <a:r>
              <a:rPr lang="en-IN" sz="1100" dirty="0">
                <a:effectLst/>
                <a:latin typeface="Calibri" panose="020F0502020204030204" pitchFamily="34" charset="0"/>
                <a:ea typeface="Calibri" panose="020F0502020204030204" pitchFamily="34" charset="0"/>
                <a:cs typeface="Times New Roman" panose="02020603050405020304" pitchFamily="18" charset="0"/>
              </a:rPr>
              <a:t>Diameter of SS bar=8mm.</a:t>
            </a:r>
          </a:p>
          <a:p>
            <a:pPr marL="0" indent="0">
              <a:lnSpc>
                <a:spcPct val="107000"/>
              </a:lnSpc>
              <a:spcAft>
                <a:spcPts val="800"/>
              </a:spcAft>
              <a:buNone/>
            </a:pPr>
            <a:r>
              <a:rPr lang="en-IN" sz="1100" dirty="0">
                <a:effectLst/>
                <a:latin typeface="Calibri" panose="020F0502020204030204" pitchFamily="34" charset="0"/>
                <a:ea typeface="Calibri" panose="020F0502020204030204" pitchFamily="34" charset="0"/>
                <a:cs typeface="Times New Roman" panose="02020603050405020304" pitchFamily="18" charset="0"/>
              </a:rPr>
              <a:t>Torque=F*R=15.68*4*10^ (-3) =0.067Nm.</a:t>
            </a:r>
          </a:p>
          <a:p>
            <a:pPr marL="0" indent="0">
              <a:lnSpc>
                <a:spcPct val="107000"/>
              </a:lnSpc>
              <a:spcAft>
                <a:spcPts val="800"/>
              </a:spcAft>
              <a:buNone/>
            </a:pPr>
            <a:r>
              <a:rPr lang="en-IN" sz="1100" dirty="0">
                <a:effectLst/>
                <a:latin typeface="Calibri" panose="020F0502020204030204" pitchFamily="34" charset="0"/>
                <a:ea typeface="Calibri" panose="020F0502020204030204" pitchFamily="34" charset="0"/>
                <a:cs typeface="Times New Roman" panose="02020603050405020304" pitchFamily="18" charset="0"/>
              </a:rPr>
              <a:t>NEMA17 STEPPER MOTOR has Max of 0.4Nm torque. So, we conclude that our stepper motor is NEMA 17 STEPPER MOTOR</a:t>
            </a:r>
            <a:r>
              <a:rPr lang="en-IN" sz="18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lnSpc>
                <a:spcPct val="107000"/>
              </a:lnSpc>
              <a:spcAft>
                <a:spcPts val="800"/>
              </a:spcAft>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2) BATTERY CALCULATION:</a:t>
            </a:r>
          </a:p>
          <a:p>
            <a:pPr marL="0" indent="0">
              <a:lnSpc>
                <a:spcPct val="107000"/>
              </a:lnSpc>
              <a:spcAft>
                <a:spcPts val="800"/>
              </a:spcAft>
              <a:buNone/>
            </a:pP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IN" sz="1100" dirty="0">
                <a:effectLst/>
                <a:latin typeface="Calibri" panose="020F0502020204030204" pitchFamily="34" charset="0"/>
                <a:ea typeface="Calibri" panose="020F0502020204030204" pitchFamily="34" charset="0"/>
                <a:cs typeface="Times New Roman" panose="02020603050405020304" pitchFamily="18" charset="0"/>
              </a:rPr>
              <a:t>NEMA 17 STEPPER MOTOR works with a voltage of 12v and current of 2A.</a:t>
            </a:r>
          </a:p>
          <a:p>
            <a:pPr marL="0" indent="0">
              <a:lnSpc>
                <a:spcPct val="107000"/>
              </a:lnSpc>
              <a:spcAft>
                <a:spcPts val="800"/>
              </a:spcAft>
              <a:buNone/>
            </a:pPr>
            <a:r>
              <a:rPr lang="en-IN" sz="1100" dirty="0">
                <a:effectLst/>
                <a:latin typeface="Calibri" panose="020F0502020204030204" pitchFamily="34" charset="0"/>
                <a:ea typeface="Calibri" panose="020F0502020204030204" pitchFamily="34" charset="0"/>
                <a:cs typeface="Times New Roman" panose="02020603050405020304" pitchFamily="18" charset="0"/>
              </a:rPr>
              <a:t>    So, POWER=VOLTAGE *CURRENT</a:t>
            </a:r>
          </a:p>
          <a:p>
            <a:pPr marL="0" indent="0">
              <a:lnSpc>
                <a:spcPct val="107000"/>
              </a:lnSpc>
              <a:spcAft>
                <a:spcPts val="800"/>
              </a:spcAft>
              <a:buNone/>
            </a:pPr>
            <a:r>
              <a:rPr lang="en-IN" sz="1100" dirty="0">
                <a:effectLst/>
                <a:latin typeface="Calibri" panose="020F0502020204030204" pitchFamily="34" charset="0"/>
                <a:ea typeface="Calibri" panose="020F0502020204030204" pitchFamily="34" charset="0"/>
                <a:cs typeface="Times New Roman" panose="02020603050405020304" pitchFamily="18" charset="0"/>
              </a:rPr>
              <a:t>      P=12*2=24W</a:t>
            </a:r>
            <a:r>
              <a:rPr lang="en-IN" sz="18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buNone/>
            </a:pPr>
            <a:endParaRPr lang="en-IN" dirty="0"/>
          </a:p>
        </p:txBody>
      </p:sp>
      <p:sp>
        <p:nvSpPr>
          <p:cNvPr id="4" name="Footer Placeholder 3">
            <a:extLst>
              <a:ext uri="{FF2B5EF4-FFF2-40B4-BE49-F238E27FC236}">
                <a16:creationId xmlns:a16="http://schemas.microsoft.com/office/drawing/2014/main" id="{52FC97F9-C35C-1890-D434-823381563936}"/>
              </a:ext>
            </a:extLst>
          </p:cNvPr>
          <p:cNvSpPr>
            <a:spLocks noGrp="1"/>
          </p:cNvSpPr>
          <p:nvPr>
            <p:ph type="ftr" sz="quarter" idx="11"/>
          </p:nvPr>
        </p:nvSpPr>
        <p:spPr/>
        <p:txBody>
          <a:bodyPr/>
          <a:lstStyle/>
          <a:p>
            <a:r>
              <a:rPr lang="en-US"/>
              <a:t>School of Mechanical Engineering</a:t>
            </a:r>
          </a:p>
        </p:txBody>
      </p:sp>
      <p:sp>
        <p:nvSpPr>
          <p:cNvPr id="5" name="Slide Number Placeholder 4">
            <a:extLst>
              <a:ext uri="{FF2B5EF4-FFF2-40B4-BE49-F238E27FC236}">
                <a16:creationId xmlns:a16="http://schemas.microsoft.com/office/drawing/2014/main" id="{3C9FAC72-3D41-6529-A60B-4F1745B62561}"/>
              </a:ext>
            </a:extLst>
          </p:cNvPr>
          <p:cNvSpPr>
            <a:spLocks noGrp="1"/>
          </p:cNvSpPr>
          <p:nvPr>
            <p:ph type="sldNum" sz="quarter" idx="12"/>
          </p:nvPr>
        </p:nvSpPr>
        <p:spPr/>
        <p:txBody>
          <a:bodyPr/>
          <a:lstStyle/>
          <a:p>
            <a:fld id="{4F987987-4799-4B45-AD79-5FA519A45E83}" type="slidenum">
              <a:rPr lang="en-US" smtClean="0"/>
              <a:t>15</a:t>
            </a:fld>
            <a:endParaRPr lang="en-US"/>
          </a:p>
        </p:txBody>
      </p:sp>
    </p:spTree>
    <p:extLst>
      <p:ext uri="{BB962C8B-B14F-4D97-AF65-F5344CB8AC3E}">
        <p14:creationId xmlns:p14="http://schemas.microsoft.com/office/powerpoint/2010/main" val="3913332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C128-EA69-3B24-FF3B-6DE7F1E4A02E}"/>
              </a:ext>
            </a:extLst>
          </p:cNvPr>
          <p:cNvSpPr>
            <a:spLocks noGrp="1"/>
          </p:cNvSpPr>
          <p:nvPr>
            <p:ph type="title"/>
          </p:nvPr>
        </p:nvSpPr>
        <p:spPr>
          <a:xfrm>
            <a:off x="457200" y="1"/>
            <a:ext cx="8229600" cy="570309"/>
          </a:xfrm>
        </p:spPr>
        <p:txBody>
          <a:bodyPr>
            <a:normAutofit/>
          </a:bodyPr>
          <a:lstStyle/>
          <a:p>
            <a:r>
              <a:rPr lang="en-US" sz="2000" b="1" dirty="0"/>
              <a:t>FEM ANALYSIS OF CRITICAL PARTS:</a:t>
            </a:r>
            <a:endParaRPr lang="en-IN" sz="2000" b="1" dirty="0"/>
          </a:p>
        </p:txBody>
      </p:sp>
      <p:sp>
        <p:nvSpPr>
          <p:cNvPr id="3" name="Content Placeholder 2">
            <a:extLst>
              <a:ext uri="{FF2B5EF4-FFF2-40B4-BE49-F238E27FC236}">
                <a16:creationId xmlns:a16="http://schemas.microsoft.com/office/drawing/2014/main" id="{3E11CD0E-2C31-CA83-910E-97C80F626864}"/>
              </a:ext>
            </a:extLst>
          </p:cNvPr>
          <p:cNvSpPr>
            <a:spLocks noGrp="1"/>
          </p:cNvSpPr>
          <p:nvPr>
            <p:ph idx="1"/>
          </p:nvPr>
        </p:nvSpPr>
        <p:spPr>
          <a:xfrm>
            <a:off x="457200" y="570310"/>
            <a:ext cx="8229600" cy="4024313"/>
          </a:xfrm>
        </p:spPr>
        <p:txBody>
          <a:bodyPr/>
          <a:lstStyle/>
          <a:p>
            <a:pPr marL="0" indent="0">
              <a:buNone/>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We have observed in this project Belt and pulley as the critical parts, All other parts are undergoing the simple static deflection, because Belt and pulley systems play a crucial role in transmitting power and motion between rotating shafts. When analyzing such systems, two important concepts are often considered: free-free and forced-free analysis.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r>
              <a:rPr lang="en-IN" sz="1600" dirty="0"/>
              <a:t>FORCED-FREE FE ANALYSIS:                                           FREE-FREE FE ANALYSIS:      </a:t>
            </a:r>
          </a:p>
        </p:txBody>
      </p:sp>
      <p:sp>
        <p:nvSpPr>
          <p:cNvPr id="4" name="Footer Placeholder 3">
            <a:extLst>
              <a:ext uri="{FF2B5EF4-FFF2-40B4-BE49-F238E27FC236}">
                <a16:creationId xmlns:a16="http://schemas.microsoft.com/office/drawing/2014/main" id="{EEDF4C01-EE4D-AB46-1580-46CD177C4D41}"/>
              </a:ext>
            </a:extLst>
          </p:cNvPr>
          <p:cNvSpPr>
            <a:spLocks noGrp="1"/>
          </p:cNvSpPr>
          <p:nvPr>
            <p:ph type="ftr" sz="quarter" idx="11"/>
          </p:nvPr>
        </p:nvSpPr>
        <p:spPr/>
        <p:txBody>
          <a:bodyPr/>
          <a:lstStyle/>
          <a:p>
            <a:r>
              <a:rPr lang="en-US"/>
              <a:t>School of Mechanical Engineering</a:t>
            </a:r>
          </a:p>
        </p:txBody>
      </p:sp>
      <p:sp>
        <p:nvSpPr>
          <p:cNvPr id="5" name="Slide Number Placeholder 4">
            <a:extLst>
              <a:ext uri="{FF2B5EF4-FFF2-40B4-BE49-F238E27FC236}">
                <a16:creationId xmlns:a16="http://schemas.microsoft.com/office/drawing/2014/main" id="{A7A84EC6-9614-91B0-D7D2-72524452DB0F}"/>
              </a:ext>
            </a:extLst>
          </p:cNvPr>
          <p:cNvSpPr>
            <a:spLocks noGrp="1"/>
          </p:cNvSpPr>
          <p:nvPr>
            <p:ph type="sldNum" sz="quarter" idx="12"/>
          </p:nvPr>
        </p:nvSpPr>
        <p:spPr/>
        <p:txBody>
          <a:bodyPr/>
          <a:lstStyle/>
          <a:p>
            <a:fld id="{4F987987-4799-4B45-AD79-5FA519A45E83}" type="slidenum">
              <a:rPr lang="en-US" smtClean="0"/>
              <a:t>16</a:t>
            </a:fld>
            <a:endParaRPr lang="en-US"/>
          </a:p>
        </p:txBody>
      </p:sp>
      <p:pic>
        <p:nvPicPr>
          <p:cNvPr id="6" name="Picture 5">
            <a:extLst>
              <a:ext uri="{FF2B5EF4-FFF2-40B4-BE49-F238E27FC236}">
                <a16:creationId xmlns:a16="http://schemas.microsoft.com/office/drawing/2014/main" id="{8B619D65-22DF-8C7C-D765-DFDE263C841C}"/>
              </a:ext>
            </a:extLst>
          </p:cNvPr>
          <p:cNvPicPr>
            <a:picLocks noChangeAspect="1"/>
          </p:cNvPicPr>
          <p:nvPr/>
        </p:nvPicPr>
        <p:blipFill>
          <a:blip r:embed="rId2"/>
          <a:srcRect/>
          <a:stretch>
            <a:fillRect/>
          </a:stretch>
        </p:blipFill>
        <p:spPr bwMode="auto">
          <a:xfrm>
            <a:off x="457200" y="1809750"/>
            <a:ext cx="3826828" cy="2652712"/>
          </a:xfrm>
          <a:prstGeom prst="rect">
            <a:avLst/>
          </a:prstGeom>
          <a:noFill/>
          <a:ln w="9525">
            <a:noFill/>
            <a:miter lim="800000"/>
            <a:headEnd/>
            <a:tailEnd/>
          </a:ln>
        </p:spPr>
      </p:pic>
      <p:pic>
        <p:nvPicPr>
          <p:cNvPr id="8" name="Picture 7">
            <a:extLst>
              <a:ext uri="{FF2B5EF4-FFF2-40B4-BE49-F238E27FC236}">
                <a16:creationId xmlns:a16="http://schemas.microsoft.com/office/drawing/2014/main" id="{1280C77E-4815-3597-4E43-55B5188E5FAF}"/>
              </a:ext>
            </a:extLst>
          </p:cNvPr>
          <p:cNvPicPr>
            <a:picLocks noChangeAspect="1"/>
          </p:cNvPicPr>
          <p:nvPr/>
        </p:nvPicPr>
        <p:blipFill>
          <a:blip r:embed="rId3"/>
          <a:srcRect/>
          <a:stretch>
            <a:fillRect/>
          </a:stretch>
        </p:blipFill>
        <p:spPr bwMode="auto">
          <a:xfrm>
            <a:off x="4724400" y="1809749"/>
            <a:ext cx="3826828" cy="2652713"/>
          </a:xfrm>
          <a:prstGeom prst="rect">
            <a:avLst/>
          </a:prstGeom>
          <a:noFill/>
          <a:ln w="9525">
            <a:noFill/>
            <a:miter lim="800000"/>
            <a:headEnd/>
            <a:tailEnd/>
          </a:ln>
        </p:spPr>
      </p:pic>
    </p:spTree>
    <p:extLst>
      <p:ext uri="{BB962C8B-B14F-4D97-AF65-F5344CB8AC3E}">
        <p14:creationId xmlns:p14="http://schemas.microsoft.com/office/powerpoint/2010/main" val="2541914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7041905-B653-B41B-5053-875EF213660A}"/>
              </a:ext>
            </a:extLst>
          </p:cNvPr>
          <p:cNvSpPr>
            <a:spLocks noGrp="1"/>
          </p:cNvSpPr>
          <p:nvPr>
            <p:ph idx="1"/>
          </p:nvPr>
        </p:nvSpPr>
        <p:spPr>
          <a:xfrm>
            <a:off x="457200" y="102393"/>
            <a:ext cx="8229600" cy="4492230"/>
          </a:xfrm>
        </p:spPr>
        <p:txBody>
          <a:bodyPr/>
          <a:lstStyle/>
          <a:p>
            <a:pPr>
              <a:lnSpc>
                <a:spcPct val="115000"/>
              </a:lnSpc>
              <a:spcAft>
                <a:spcPts val="10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Conclusions/ Results and redesign criteria:</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nSpc>
                <a:spcPct val="115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Result obtained Frequency of the Free-Free and Forced-Free Finite Element  Analysis.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15000"/>
              </a:lnSpc>
              <a:spcAft>
                <a:spcPts val="1000"/>
              </a:spcAft>
              <a:buNone/>
            </a:pPr>
            <a:r>
              <a:rPr lang="en-IN" sz="1800" b="1" dirty="0">
                <a:effectLst/>
                <a:latin typeface="Calibri" panose="020F0502020204030204" pitchFamily="34" charset="0"/>
                <a:ea typeface="Times New Roman" panose="02020603050405020304" pitchFamily="18" charset="0"/>
                <a:cs typeface="Times New Roman" panose="02020603050405020304" pitchFamily="18" charset="0"/>
              </a:rPr>
              <a:t>FREE FREE ANALYSIS:</a:t>
            </a:r>
          </a:p>
        </p:txBody>
      </p:sp>
      <p:sp>
        <p:nvSpPr>
          <p:cNvPr id="4" name="Footer Placeholder 3">
            <a:extLst>
              <a:ext uri="{FF2B5EF4-FFF2-40B4-BE49-F238E27FC236}">
                <a16:creationId xmlns:a16="http://schemas.microsoft.com/office/drawing/2014/main" id="{92F98C28-6BF6-F79A-CD4C-292E5DFC5FA3}"/>
              </a:ext>
            </a:extLst>
          </p:cNvPr>
          <p:cNvSpPr>
            <a:spLocks noGrp="1"/>
          </p:cNvSpPr>
          <p:nvPr>
            <p:ph type="ftr" sz="quarter" idx="11"/>
          </p:nvPr>
        </p:nvSpPr>
        <p:spPr/>
        <p:txBody>
          <a:bodyPr/>
          <a:lstStyle/>
          <a:p>
            <a:r>
              <a:rPr lang="en-US"/>
              <a:t>School of Mechanical Engineering</a:t>
            </a:r>
          </a:p>
        </p:txBody>
      </p:sp>
      <p:sp>
        <p:nvSpPr>
          <p:cNvPr id="5" name="Slide Number Placeholder 4">
            <a:extLst>
              <a:ext uri="{FF2B5EF4-FFF2-40B4-BE49-F238E27FC236}">
                <a16:creationId xmlns:a16="http://schemas.microsoft.com/office/drawing/2014/main" id="{535919A9-C60C-1D0B-2587-8D7D757BA2C2}"/>
              </a:ext>
            </a:extLst>
          </p:cNvPr>
          <p:cNvSpPr>
            <a:spLocks noGrp="1"/>
          </p:cNvSpPr>
          <p:nvPr>
            <p:ph type="sldNum" sz="quarter" idx="12"/>
          </p:nvPr>
        </p:nvSpPr>
        <p:spPr/>
        <p:txBody>
          <a:bodyPr/>
          <a:lstStyle/>
          <a:p>
            <a:fld id="{4F987987-4799-4B45-AD79-5FA519A45E83}" type="slidenum">
              <a:rPr lang="en-US" smtClean="0"/>
              <a:t>17</a:t>
            </a:fld>
            <a:endParaRPr lang="en-US"/>
          </a:p>
        </p:txBody>
      </p:sp>
      <p:graphicFrame>
        <p:nvGraphicFramePr>
          <p:cNvPr id="8" name="Table 7">
            <a:extLst>
              <a:ext uri="{FF2B5EF4-FFF2-40B4-BE49-F238E27FC236}">
                <a16:creationId xmlns:a16="http://schemas.microsoft.com/office/drawing/2014/main" id="{E0106BCB-7388-065E-C14B-510860F486A4}"/>
              </a:ext>
            </a:extLst>
          </p:cNvPr>
          <p:cNvGraphicFramePr>
            <a:graphicFrameLocks noGrp="1"/>
          </p:cNvGraphicFramePr>
          <p:nvPr>
            <p:extLst>
              <p:ext uri="{D42A27DB-BD31-4B8C-83A1-F6EECF244321}">
                <p14:modId xmlns:p14="http://schemas.microsoft.com/office/powerpoint/2010/main" val="825825218"/>
              </p:ext>
            </p:extLst>
          </p:nvPr>
        </p:nvGraphicFramePr>
        <p:xfrm>
          <a:off x="2377440" y="2343150"/>
          <a:ext cx="4389120" cy="2241226"/>
        </p:xfrm>
        <a:graphic>
          <a:graphicData uri="http://schemas.openxmlformats.org/drawingml/2006/table">
            <a:tbl>
              <a:tblPr firstRow="1" firstCol="1" bandRow="1"/>
              <a:tblGrid>
                <a:gridCol w="716915">
                  <a:extLst>
                    <a:ext uri="{9D8B030D-6E8A-4147-A177-3AD203B41FA5}">
                      <a16:colId xmlns:a16="http://schemas.microsoft.com/office/drawing/2014/main" val="3446116500"/>
                    </a:ext>
                  </a:extLst>
                </a:gridCol>
                <a:gridCol w="1260475">
                  <a:extLst>
                    <a:ext uri="{9D8B030D-6E8A-4147-A177-3AD203B41FA5}">
                      <a16:colId xmlns:a16="http://schemas.microsoft.com/office/drawing/2014/main" val="816190326"/>
                    </a:ext>
                  </a:extLst>
                </a:gridCol>
                <a:gridCol w="2411730">
                  <a:extLst>
                    <a:ext uri="{9D8B030D-6E8A-4147-A177-3AD203B41FA5}">
                      <a16:colId xmlns:a16="http://schemas.microsoft.com/office/drawing/2014/main" val="2172127121"/>
                    </a:ext>
                  </a:extLst>
                </a:gridCol>
              </a:tblGrid>
              <a:tr h="283029">
                <a:tc>
                  <a:txBody>
                    <a:bodyPr/>
                    <a:lstStyle/>
                    <a:p>
                      <a:pPr algn="just">
                        <a:lnSpc>
                          <a:spcPct val="115000"/>
                        </a:lnSpc>
                        <a:spcAft>
                          <a:spcPts val="1000"/>
                        </a:spcAft>
                      </a:pPr>
                      <a:r>
                        <a:rPr lang="en-US" sz="1600" b="1">
                          <a:effectLst/>
                          <a:latin typeface="Times New Roman" panose="02020603050405020304" pitchFamily="18" charset="0"/>
                          <a:ea typeface="Times New Roman" panose="02020603050405020304" pitchFamily="18" charset="0"/>
                          <a:cs typeface="Times New Roman" panose="02020603050405020304" pitchFamily="18" charset="0"/>
                        </a:rPr>
                        <a:t>Mode No</a:t>
                      </a:r>
                      <a:endParaRPr lang="en-IN"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600" b="1">
                          <a:effectLst/>
                          <a:latin typeface="Times New Roman" panose="02020603050405020304" pitchFamily="18" charset="0"/>
                          <a:ea typeface="Times New Roman" panose="02020603050405020304" pitchFamily="18" charset="0"/>
                          <a:cs typeface="Times New Roman" panose="02020603050405020304" pitchFamily="18" charset="0"/>
                        </a:rPr>
                        <a:t>Frequency</a:t>
                      </a:r>
                      <a:endParaRPr lang="en-IN"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rPr>
                        <a:t>Mode shapes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4695571"/>
                  </a:ext>
                </a:extLst>
              </a:tr>
              <a:tr h="283029">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7</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175.5944014868</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Misalignment of the belt at Y-axis. </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1682824"/>
                  </a:ext>
                </a:extLst>
              </a:tr>
              <a:tr h="283029">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8</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191.3983720598</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Misalignment of the belt at Y-axis. </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51162673"/>
                  </a:ext>
                </a:extLst>
              </a:tr>
              <a:tr h="283029">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9</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315.3868831529</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Complete wobbling of the belt. </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7835575"/>
                  </a:ext>
                </a:extLst>
              </a:tr>
              <a:tr h="283029">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10</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361.4896121954</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Half of the belt wobbling. </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96669120"/>
                  </a:ext>
                </a:extLst>
              </a:tr>
              <a:tr h="283029">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11</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447.8177437347</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Misalignment of the belt at Y-axis.</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71419399"/>
                  </a:ext>
                </a:extLst>
              </a:tr>
              <a:tr h="283029">
                <a:tc>
                  <a:txBody>
                    <a:bodyPr/>
                    <a:lstStyle/>
                    <a:p>
                      <a:pPr algn="just">
                        <a:lnSpc>
                          <a:spcPct val="115000"/>
                        </a:lnSpc>
                        <a:spcAft>
                          <a:spcPts val="1000"/>
                        </a:spcAft>
                      </a:pPr>
                      <a:r>
                        <a:rPr lang="en-US" sz="1200">
                          <a:effectLst/>
                          <a:latin typeface="Times New Roman" panose="02020603050405020304" pitchFamily="18" charset="0"/>
                          <a:ea typeface="Times New Roman" panose="02020603050405020304" pitchFamily="18" charset="0"/>
                          <a:cs typeface="Times New Roman" panose="02020603050405020304" pitchFamily="18" charset="0"/>
                        </a:rPr>
                        <a:t>12</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471.8621053250</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15000"/>
                        </a:lnSpc>
                        <a:spcAft>
                          <a:spcPts val="100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Misalignment of the belt at Y-axis.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99742798"/>
                  </a:ext>
                </a:extLst>
              </a:tr>
            </a:tbl>
          </a:graphicData>
        </a:graphic>
      </p:graphicFrame>
    </p:spTree>
    <p:extLst>
      <p:ext uri="{BB962C8B-B14F-4D97-AF65-F5344CB8AC3E}">
        <p14:creationId xmlns:p14="http://schemas.microsoft.com/office/powerpoint/2010/main" val="8430511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F778D1-D088-AB0D-2A21-01598D0F44E5}"/>
              </a:ext>
            </a:extLst>
          </p:cNvPr>
          <p:cNvSpPr>
            <a:spLocks noGrp="1"/>
          </p:cNvSpPr>
          <p:nvPr>
            <p:ph idx="1"/>
          </p:nvPr>
        </p:nvSpPr>
        <p:spPr>
          <a:xfrm>
            <a:off x="457200" y="133350"/>
            <a:ext cx="8229600" cy="4461273"/>
          </a:xfrm>
        </p:spPr>
        <p:txBody>
          <a:bodyPr>
            <a:normAutofit/>
          </a:bodyPr>
          <a:lstStyle/>
          <a:p>
            <a:pPr marL="0" indent="0">
              <a:buNone/>
            </a:pPr>
            <a:endParaRPr lang="en-IN" sz="1800" b="1" dirty="0"/>
          </a:p>
          <a:p>
            <a:pPr marL="0" indent="0">
              <a:buNone/>
            </a:pPr>
            <a:r>
              <a:rPr lang="en-IN" sz="1800" b="1" dirty="0"/>
              <a:t>     FORCED FREE ANALYSIS:</a:t>
            </a:r>
          </a:p>
          <a:p>
            <a:pPr marL="0" indent="0">
              <a:buNone/>
            </a:pPr>
            <a:endParaRPr lang="en-IN" sz="1800" b="1" dirty="0"/>
          </a:p>
        </p:txBody>
      </p:sp>
      <p:sp>
        <p:nvSpPr>
          <p:cNvPr id="4" name="Footer Placeholder 3">
            <a:extLst>
              <a:ext uri="{FF2B5EF4-FFF2-40B4-BE49-F238E27FC236}">
                <a16:creationId xmlns:a16="http://schemas.microsoft.com/office/drawing/2014/main" id="{D0552DE0-90DE-496F-E6AB-46F88547FD71}"/>
              </a:ext>
            </a:extLst>
          </p:cNvPr>
          <p:cNvSpPr>
            <a:spLocks noGrp="1"/>
          </p:cNvSpPr>
          <p:nvPr>
            <p:ph type="ftr" sz="quarter" idx="11"/>
          </p:nvPr>
        </p:nvSpPr>
        <p:spPr/>
        <p:txBody>
          <a:bodyPr/>
          <a:lstStyle/>
          <a:p>
            <a:r>
              <a:rPr lang="en-US"/>
              <a:t>School of Mechanical Engineering</a:t>
            </a:r>
          </a:p>
        </p:txBody>
      </p:sp>
      <p:sp>
        <p:nvSpPr>
          <p:cNvPr id="5" name="Slide Number Placeholder 4">
            <a:extLst>
              <a:ext uri="{FF2B5EF4-FFF2-40B4-BE49-F238E27FC236}">
                <a16:creationId xmlns:a16="http://schemas.microsoft.com/office/drawing/2014/main" id="{F5A5FB93-FC4D-B58D-89EF-95DBD59C4EA0}"/>
              </a:ext>
            </a:extLst>
          </p:cNvPr>
          <p:cNvSpPr>
            <a:spLocks noGrp="1"/>
          </p:cNvSpPr>
          <p:nvPr>
            <p:ph type="sldNum" sz="quarter" idx="12"/>
          </p:nvPr>
        </p:nvSpPr>
        <p:spPr/>
        <p:txBody>
          <a:bodyPr/>
          <a:lstStyle/>
          <a:p>
            <a:fld id="{4F987987-4799-4B45-AD79-5FA519A45E83}" type="slidenum">
              <a:rPr lang="en-US" smtClean="0"/>
              <a:t>18</a:t>
            </a:fld>
            <a:endParaRPr lang="en-US"/>
          </a:p>
        </p:txBody>
      </p:sp>
      <p:graphicFrame>
        <p:nvGraphicFramePr>
          <p:cNvPr id="6" name="Table 5">
            <a:extLst>
              <a:ext uri="{FF2B5EF4-FFF2-40B4-BE49-F238E27FC236}">
                <a16:creationId xmlns:a16="http://schemas.microsoft.com/office/drawing/2014/main" id="{490B7629-B565-A961-73BA-2DF71B59A391}"/>
              </a:ext>
            </a:extLst>
          </p:cNvPr>
          <p:cNvGraphicFramePr>
            <a:graphicFrameLocks noGrp="1"/>
          </p:cNvGraphicFramePr>
          <p:nvPr>
            <p:extLst>
              <p:ext uri="{D42A27DB-BD31-4B8C-83A1-F6EECF244321}">
                <p14:modId xmlns:p14="http://schemas.microsoft.com/office/powerpoint/2010/main" val="1336354555"/>
              </p:ext>
            </p:extLst>
          </p:nvPr>
        </p:nvGraphicFramePr>
        <p:xfrm>
          <a:off x="2377440" y="1428750"/>
          <a:ext cx="5242560" cy="2590798"/>
        </p:xfrm>
        <a:graphic>
          <a:graphicData uri="http://schemas.openxmlformats.org/drawingml/2006/table">
            <a:tbl>
              <a:tblPr firstRow="1" firstCol="1" bandRow="1">
                <a:tableStyleId>{5940675A-B579-460E-94D1-54222C63F5DA}</a:tableStyleId>
              </a:tblPr>
              <a:tblGrid>
                <a:gridCol w="856315">
                  <a:extLst>
                    <a:ext uri="{9D8B030D-6E8A-4147-A177-3AD203B41FA5}">
                      <a16:colId xmlns:a16="http://schemas.microsoft.com/office/drawing/2014/main" val="4066490334"/>
                    </a:ext>
                  </a:extLst>
                </a:gridCol>
                <a:gridCol w="1505567">
                  <a:extLst>
                    <a:ext uri="{9D8B030D-6E8A-4147-A177-3AD203B41FA5}">
                      <a16:colId xmlns:a16="http://schemas.microsoft.com/office/drawing/2014/main" val="2173706368"/>
                    </a:ext>
                  </a:extLst>
                </a:gridCol>
                <a:gridCol w="2880678">
                  <a:extLst>
                    <a:ext uri="{9D8B030D-6E8A-4147-A177-3AD203B41FA5}">
                      <a16:colId xmlns:a16="http://schemas.microsoft.com/office/drawing/2014/main" val="3134004084"/>
                    </a:ext>
                  </a:extLst>
                </a:gridCol>
              </a:tblGrid>
              <a:tr h="370114">
                <a:tc>
                  <a:txBody>
                    <a:bodyPr/>
                    <a:lstStyle/>
                    <a:p>
                      <a:pPr algn="just">
                        <a:lnSpc>
                          <a:spcPct val="115000"/>
                        </a:lnSpc>
                        <a:spcAft>
                          <a:spcPts val="1000"/>
                        </a:spcAft>
                      </a:pPr>
                      <a:r>
                        <a:rPr lang="en-US" sz="1600">
                          <a:effectLst/>
                        </a:rPr>
                        <a:t>Modes</a:t>
                      </a:r>
                      <a:endParaRPr lang="en-IN"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600">
                          <a:effectLst/>
                        </a:rPr>
                        <a:t>Frequency</a:t>
                      </a:r>
                      <a:endParaRPr lang="en-IN"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600" dirty="0">
                          <a:effectLst/>
                        </a:rPr>
                        <a:t>Mode shape</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58180749"/>
                  </a:ext>
                </a:extLst>
              </a:tr>
              <a:tr h="370114">
                <a:tc>
                  <a:txBody>
                    <a:bodyPr/>
                    <a:lstStyle/>
                    <a:p>
                      <a:pPr algn="just">
                        <a:lnSpc>
                          <a:spcPct val="115000"/>
                        </a:lnSpc>
                        <a:spcAft>
                          <a:spcPts val="1000"/>
                        </a:spcAft>
                      </a:pPr>
                      <a:r>
                        <a:rPr lang="en-US" sz="1200">
                          <a:effectLst/>
                        </a:rPr>
                        <a:t>7</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56.496</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Misalignment of the belt at Y-axis. </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18177227"/>
                  </a:ext>
                </a:extLst>
              </a:tr>
              <a:tr h="370114">
                <a:tc>
                  <a:txBody>
                    <a:bodyPr/>
                    <a:lstStyle/>
                    <a:p>
                      <a:pPr algn="just">
                        <a:lnSpc>
                          <a:spcPct val="115000"/>
                        </a:lnSpc>
                        <a:spcAft>
                          <a:spcPts val="1000"/>
                        </a:spcAft>
                      </a:pPr>
                      <a:r>
                        <a:rPr lang="en-US" sz="1200">
                          <a:effectLst/>
                        </a:rPr>
                        <a:t>8</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98.221</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Complete wobbling of the belt. </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438320477"/>
                  </a:ext>
                </a:extLst>
              </a:tr>
              <a:tr h="370114">
                <a:tc>
                  <a:txBody>
                    <a:bodyPr/>
                    <a:lstStyle/>
                    <a:p>
                      <a:pPr algn="just">
                        <a:lnSpc>
                          <a:spcPct val="115000"/>
                        </a:lnSpc>
                        <a:spcAft>
                          <a:spcPts val="1000"/>
                        </a:spcAft>
                      </a:pPr>
                      <a:r>
                        <a:rPr lang="en-US" sz="1200">
                          <a:effectLst/>
                        </a:rPr>
                        <a:t>9</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115.72</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Complete wobbling of the belt. </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57897911"/>
                  </a:ext>
                </a:extLst>
              </a:tr>
              <a:tr h="370114">
                <a:tc>
                  <a:txBody>
                    <a:bodyPr/>
                    <a:lstStyle/>
                    <a:p>
                      <a:pPr algn="just">
                        <a:lnSpc>
                          <a:spcPct val="115000"/>
                        </a:lnSpc>
                        <a:spcAft>
                          <a:spcPts val="1000"/>
                        </a:spcAft>
                      </a:pPr>
                      <a:r>
                        <a:rPr lang="en-US" sz="1200">
                          <a:effectLst/>
                        </a:rPr>
                        <a:t>10</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115.84</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Half of the belt wobbling. </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40381990"/>
                  </a:ext>
                </a:extLst>
              </a:tr>
              <a:tr h="370114">
                <a:tc>
                  <a:txBody>
                    <a:bodyPr/>
                    <a:lstStyle/>
                    <a:p>
                      <a:pPr algn="just">
                        <a:lnSpc>
                          <a:spcPct val="115000"/>
                        </a:lnSpc>
                        <a:spcAft>
                          <a:spcPts val="1000"/>
                        </a:spcAft>
                      </a:pPr>
                      <a:r>
                        <a:rPr lang="en-US" sz="1200">
                          <a:effectLst/>
                        </a:rPr>
                        <a:t>11</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187.87</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a:effectLst/>
                        </a:rPr>
                        <a:t>Misalignment of the belt at Y-axis.</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06982691"/>
                  </a:ext>
                </a:extLst>
              </a:tr>
              <a:tr h="370114">
                <a:tc>
                  <a:txBody>
                    <a:bodyPr/>
                    <a:lstStyle/>
                    <a:p>
                      <a:pPr algn="just">
                        <a:lnSpc>
                          <a:spcPct val="115000"/>
                        </a:lnSpc>
                        <a:spcAft>
                          <a:spcPts val="1000"/>
                        </a:spcAft>
                      </a:pPr>
                      <a:r>
                        <a:rPr lang="en-US" sz="1200">
                          <a:effectLst/>
                        </a:rPr>
                        <a:t>12</a:t>
                      </a:r>
                      <a:endParaRPr lang="en-IN"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dirty="0">
                          <a:effectLst/>
                        </a:rPr>
                        <a:t>207.25</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200" dirty="0">
                          <a:effectLst/>
                        </a:rPr>
                        <a:t>Misalignment of the belt at Y-axis.</a:t>
                      </a:r>
                      <a:endParaRPr lang="en-IN"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18045734"/>
                  </a:ext>
                </a:extLst>
              </a:tr>
            </a:tbl>
          </a:graphicData>
        </a:graphic>
      </p:graphicFrame>
    </p:spTree>
    <p:extLst>
      <p:ext uri="{BB962C8B-B14F-4D97-AF65-F5344CB8AC3E}">
        <p14:creationId xmlns:p14="http://schemas.microsoft.com/office/powerpoint/2010/main" val="19103929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4811"/>
            <a:ext cx="8229600" cy="857250"/>
          </a:xfrm>
        </p:spPr>
        <p:txBody>
          <a:bodyPr>
            <a:normAutofit/>
          </a:bodyPr>
          <a:lstStyle/>
          <a:p>
            <a:r>
              <a:rPr lang="en-US" sz="2800" b="1" dirty="0"/>
              <a:t>Circuit Diagram</a:t>
            </a:r>
            <a:endParaRPr lang="en-US" sz="2800" dirty="0"/>
          </a:p>
        </p:txBody>
      </p:sp>
      <p:pic>
        <p:nvPicPr>
          <p:cNvPr id="7" name="Content Placeholder 6">
            <a:extLst>
              <a:ext uri="{FF2B5EF4-FFF2-40B4-BE49-F238E27FC236}">
                <a16:creationId xmlns:a16="http://schemas.microsoft.com/office/drawing/2014/main" id="{5E367080-ACF9-F965-846F-E115730C5664}"/>
              </a:ext>
            </a:extLst>
          </p:cNvPr>
          <p:cNvPicPr>
            <a:picLocks noGrp="1" noChangeAspect="1"/>
          </p:cNvPicPr>
          <p:nvPr>
            <p:ph idx="1"/>
          </p:nvPr>
        </p:nvPicPr>
        <p:blipFill>
          <a:blip r:embed="rId2"/>
          <a:stretch>
            <a:fillRect/>
          </a:stretch>
        </p:blipFill>
        <p:spPr>
          <a:xfrm rot="16200000">
            <a:off x="2438400" y="-781050"/>
            <a:ext cx="4038600" cy="6629399"/>
          </a:xfrm>
        </p:spPr>
      </p:pic>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19</a:t>
            </a:fld>
            <a:endParaRPr lang="en-US"/>
          </a:p>
        </p:txBody>
      </p:sp>
    </p:spTree>
    <p:extLst>
      <p:ext uri="{BB962C8B-B14F-4D97-AF65-F5344CB8AC3E}">
        <p14:creationId xmlns:p14="http://schemas.microsoft.com/office/powerpoint/2010/main" val="1972996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FCE008-5ED8-3862-1049-6F4947DFA702}"/>
              </a:ext>
            </a:extLst>
          </p:cNvPr>
          <p:cNvSpPr>
            <a:spLocks noGrp="1"/>
          </p:cNvSpPr>
          <p:nvPr>
            <p:ph sz="half" idx="1"/>
          </p:nvPr>
        </p:nvSpPr>
        <p:spPr>
          <a:xfrm>
            <a:off x="457200" y="900112"/>
            <a:ext cx="3962400" cy="3729037"/>
          </a:xfrm>
        </p:spPr>
        <p:txBody>
          <a:bodyPr>
            <a:normAutofit fontScale="92500" lnSpcReduction="20000"/>
          </a:bodyPr>
          <a:lstStyle/>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Problem Statement</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Product Benchmarking</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Objective Tree</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Morphological Chart</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Design Alternatives</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Pugh Chart</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Assembly CAD Model</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1F675F50-F976-07EB-35CE-E80D148932D9}"/>
              </a:ext>
            </a:extLst>
          </p:cNvPr>
          <p:cNvSpPr>
            <a:spLocks noGrp="1"/>
          </p:cNvSpPr>
          <p:nvPr>
            <p:ph sz="half" idx="2"/>
          </p:nvPr>
        </p:nvSpPr>
        <p:spPr>
          <a:xfrm>
            <a:off x="4648200" y="900113"/>
            <a:ext cx="3962400" cy="3729036"/>
          </a:xfrm>
        </p:spPr>
        <p:txBody>
          <a:bodyPr>
            <a:normAutofit fontScale="92500" lnSpcReduction="20000"/>
          </a:bodyPr>
          <a:lstStyle/>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Design Calculations</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FEM Analysis</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Circuit Diagram</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Electronic component used</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Final Product Photos</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Product Catalogue</a:t>
            </a:r>
          </a:p>
        </p:txBody>
      </p:sp>
      <p:sp>
        <p:nvSpPr>
          <p:cNvPr id="5" name="Footer Placeholder 4">
            <a:extLst>
              <a:ext uri="{FF2B5EF4-FFF2-40B4-BE49-F238E27FC236}">
                <a16:creationId xmlns:a16="http://schemas.microsoft.com/office/drawing/2014/main" id="{65C60B6E-CDEE-ED20-FE64-FD4203AEC914}"/>
              </a:ext>
            </a:extLst>
          </p:cNvPr>
          <p:cNvSpPr>
            <a:spLocks noGrp="1"/>
          </p:cNvSpPr>
          <p:nvPr>
            <p:ph type="ftr" sz="quarter" idx="11"/>
          </p:nvPr>
        </p:nvSpPr>
        <p:spPr/>
        <p:txBody>
          <a:bodyPr/>
          <a:lstStyle/>
          <a:p>
            <a:r>
              <a:rPr lang="en-US"/>
              <a:t>School of Mechanical Engineering</a:t>
            </a:r>
          </a:p>
        </p:txBody>
      </p:sp>
      <p:sp>
        <p:nvSpPr>
          <p:cNvPr id="6" name="Slide Number Placeholder 5">
            <a:extLst>
              <a:ext uri="{FF2B5EF4-FFF2-40B4-BE49-F238E27FC236}">
                <a16:creationId xmlns:a16="http://schemas.microsoft.com/office/drawing/2014/main" id="{4D840C94-E8F3-2C02-3EF8-1208BA3258F2}"/>
              </a:ext>
            </a:extLst>
          </p:cNvPr>
          <p:cNvSpPr>
            <a:spLocks noGrp="1"/>
          </p:cNvSpPr>
          <p:nvPr>
            <p:ph type="sldNum" sz="quarter" idx="12"/>
          </p:nvPr>
        </p:nvSpPr>
        <p:spPr/>
        <p:txBody>
          <a:bodyPr/>
          <a:lstStyle/>
          <a:p>
            <a:fld id="{4F987987-4799-4B45-AD79-5FA519A45E83}" type="slidenum">
              <a:rPr lang="en-US" smtClean="0"/>
              <a:t>2</a:t>
            </a:fld>
            <a:endParaRPr lang="en-US"/>
          </a:p>
        </p:txBody>
      </p:sp>
      <p:sp>
        <p:nvSpPr>
          <p:cNvPr id="7" name="Title 1">
            <a:extLst>
              <a:ext uri="{FF2B5EF4-FFF2-40B4-BE49-F238E27FC236}">
                <a16:creationId xmlns:a16="http://schemas.microsoft.com/office/drawing/2014/main" id="{FE2CF2D0-BE2C-3AFE-ACC5-BA2960AAC7D0}"/>
              </a:ext>
            </a:extLst>
          </p:cNvPr>
          <p:cNvSpPr>
            <a:spLocks noGrp="1"/>
          </p:cNvSpPr>
          <p:nvPr>
            <p:ph type="title"/>
          </p:nvPr>
        </p:nvSpPr>
        <p:spPr>
          <a:xfrm>
            <a:off x="457200" y="-171450"/>
            <a:ext cx="8229600" cy="857250"/>
          </a:xfrm>
        </p:spPr>
        <p:txBody>
          <a:bodyPr>
            <a:normAutofit/>
          </a:bodyPr>
          <a:lstStyle/>
          <a:p>
            <a:r>
              <a:rPr lang="en-US" sz="2400" b="1" dirty="0"/>
              <a:t>TABLE OF Contents:</a:t>
            </a:r>
          </a:p>
        </p:txBody>
      </p:sp>
    </p:spTree>
    <p:extLst>
      <p:ext uri="{BB962C8B-B14F-4D97-AF65-F5344CB8AC3E}">
        <p14:creationId xmlns:p14="http://schemas.microsoft.com/office/powerpoint/2010/main" val="18922471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4811"/>
            <a:ext cx="8229600" cy="857250"/>
          </a:xfrm>
        </p:spPr>
        <p:txBody>
          <a:bodyPr>
            <a:normAutofit/>
          </a:bodyPr>
          <a:lstStyle/>
          <a:p>
            <a:r>
              <a:rPr lang="en-US" sz="2800" b="1" dirty="0"/>
              <a:t>Electronic Components Used</a:t>
            </a:r>
            <a:endParaRPr lang="en-US" sz="2800" dirty="0"/>
          </a:p>
        </p:txBody>
      </p:sp>
      <p:graphicFrame>
        <p:nvGraphicFramePr>
          <p:cNvPr id="6" name="Table 6">
            <a:extLst>
              <a:ext uri="{FF2B5EF4-FFF2-40B4-BE49-F238E27FC236}">
                <a16:creationId xmlns:a16="http://schemas.microsoft.com/office/drawing/2014/main" id="{F9CC665C-0380-F351-7BBF-7546DC18AC6F}"/>
              </a:ext>
            </a:extLst>
          </p:cNvPr>
          <p:cNvGraphicFramePr>
            <a:graphicFrameLocks noGrp="1"/>
          </p:cNvGraphicFramePr>
          <p:nvPr>
            <p:ph idx="1"/>
            <p:extLst>
              <p:ext uri="{D42A27DB-BD31-4B8C-83A1-F6EECF244321}">
                <p14:modId xmlns:p14="http://schemas.microsoft.com/office/powerpoint/2010/main" val="2973440202"/>
              </p:ext>
            </p:extLst>
          </p:nvPr>
        </p:nvGraphicFramePr>
        <p:xfrm>
          <a:off x="457200" y="1200150"/>
          <a:ext cx="8229600" cy="2595880"/>
        </p:xfrm>
        <a:graphic>
          <a:graphicData uri="http://schemas.openxmlformats.org/drawingml/2006/table">
            <a:tbl>
              <a:tblPr firstRow="1" bandRow="1">
                <a:tableStyleId>{5940675A-B579-460E-94D1-54222C63F5DA}</a:tableStyleId>
              </a:tblPr>
              <a:tblGrid>
                <a:gridCol w="914400">
                  <a:extLst>
                    <a:ext uri="{9D8B030D-6E8A-4147-A177-3AD203B41FA5}">
                      <a16:colId xmlns:a16="http://schemas.microsoft.com/office/drawing/2014/main" val="3306623921"/>
                    </a:ext>
                  </a:extLst>
                </a:gridCol>
                <a:gridCol w="4572000">
                  <a:extLst>
                    <a:ext uri="{9D8B030D-6E8A-4147-A177-3AD203B41FA5}">
                      <a16:colId xmlns:a16="http://schemas.microsoft.com/office/drawing/2014/main" val="283839080"/>
                    </a:ext>
                  </a:extLst>
                </a:gridCol>
                <a:gridCol w="2743200">
                  <a:extLst>
                    <a:ext uri="{9D8B030D-6E8A-4147-A177-3AD203B41FA5}">
                      <a16:colId xmlns:a16="http://schemas.microsoft.com/office/drawing/2014/main" val="2628074499"/>
                    </a:ext>
                  </a:extLst>
                </a:gridCol>
              </a:tblGrid>
              <a:tr h="370840">
                <a:tc>
                  <a:txBody>
                    <a:bodyPr/>
                    <a:lstStyle/>
                    <a:p>
                      <a:r>
                        <a:rPr lang="en-US" dirty="0"/>
                        <a:t>SL.NO</a:t>
                      </a:r>
                      <a:endParaRPr lang="en-IN" dirty="0"/>
                    </a:p>
                  </a:txBody>
                  <a:tcPr/>
                </a:tc>
                <a:tc>
                  <a:txBody>
                    <a:bodyPr/>
                    <a:lstStyle/>
                    <a:p>
                      <a:r>
                        <a:rPr lang="en-US" dirty="0"/>
                        <a:t>COMPONENTS </a:t>
                      </a:r>
                      <a:endParaRPr lang="en-IN" dirty="0"/>
                    </a:p>
                  </a:txBody>
                  <a:tcPr/>
                </a:tc>
                <a:tc>
                  <a:txBody>
                    <a:bodyPr/>
                    <a:lstStyle/>
                    <a:p>
                      <a:r>
                        <a:rPr lang="en-US" dirty="0"/>
                        <a:t>QUANTITY USED</a:t>
                      </a:r>
                      <a:endParaRPr lang="en-IN" dirty="0"/>
                    </a:p>
                  </a:txBody>
                  <a:tcPr/>
                </a:tc>
                <a:extLst>
                  <a:ext uri="{0D108BD9-81ED-4DB2-BD59-A6C34878D82A}">
                    <a16:rowId xmlns:a16="http://schemas.microsoft.com/office/drawing/2014/main" val="637778927"/>
                  </a:ext>
                </a:extLst>
              </a:tr>
              <a:tr h="370840">
                <a:tc>
                  <a:txBody>
                    <a:bodyPr/>
                    <a:lstStyle/>
                    <a:p>
                      <a:r>
                        <a:rPr lang="en-US" dirty="0"/>
                        <a:t>1.</a:t>
                      </a:r>
                      <a:endParaRPr lang="en-IN" dirty="0"/>
                    </a:p>
                  </a:txBody>
                  <a:tcPr/>
                </a:tc>
                <a:tc>
                  <a:txBody>
                    <a:bodyPr/>
                    <a:lstStyle/>
                    <a:p>
                      <a:r>
                        <a:rPr lang="en-US" dirty="0"/>
                        <a:t>Arduino Mega 2560.</a:t>
                      </a:r>
                      <a:endParaRPr lang="en-IN" dirty="0"/>
                    </a:p>
                  </a:txBody>
                  <a:tcPr/>
                </a:tc>
                <a:tc>
                  <a:txBody>
                    <a:bodyPr/>
                    <a:lstStyle/>
                    <a:p>
                      <a:r>
                        <a:rPr lang="en-US" dirty="0"/>
                        <a:t>1</a:t>
                      </a:r>
                      <a:endParaRPr lang="en-IN" dirty="0"/>
                    </a:p>
                  </a:txBody>
                  <a:tcPr/>
                </a:tc>
                <a:extLst>
                  <a:ext uri="{0D108BD9-81ED-4DB2-BD59-A6C34878D82A}">
                    <a16:rowId xmlns:a16="http://schemas.microsoft.com/office/drawing/2014/main" val="2455592326"/>
                  </a:ext>
                </a:extLst>
              </a:tr>
              <a:tr h="370840">
                <a:tc>
                  <a:txBody>
                    <a:bodyPr/>
                    <a:lstStyle/>
                    <a:p>
                      <a:r>
                        <a:rPr lang="en-US" dirty="0"/>
                        <a:t>2.</a:t>
                      </a:r>
                      <a:endParaRPr lang="en-IN" dirty="0"/>
                    </a:p>
                  </a:txBody>
                  <a:tcPr/>
                </a:tc>
                <a:tc>
                  <a:txBody>
                    <a:bodyPr/>
                    <a:lstStyle/>
                    <a:p>
                      <a:r>
                        <a:rPr lang="en-US" dirty="0"/>
                        <a:t>Stepper motor(NEMA17).</a:t>
                      </a:r>
                      <a:endParaRPr lang="en-IN" dirty="0"/>
                    </a:p>
                  </a:txBody>
                  <a:tcPr/>
                </a:tc>
                <a:tc>
                  <a:txBody>
                    <a:bodyPr/>
                    <a:lstStyle/>
                    <a:p>
                      <a:r>
                        <a:rPr lang="en-US" dirty="0"/>
                        <a:t>2</a:t>
                      </a:r>
                      <a:endParaRPr lang="en-IN" dirty="0"/>
                    </a:p>
                  </a:txBody>
                  <a:tcPr/>
                </a:tc>
                <a:extLst>
                  <a:ext uri="{0D108BD9-81ED-4DB2-BD59-A6C34878D82A}">
                    <a16:rowId xmlns:a16="http://schemas.microsoft.com/office/drawing/2014/main" val="1280348127"/>
                  </a:ext>
                </a:extLst>
              </a:tr>
              <a:tr h="370840">
                <a:tc>
                  <a:txBody>
                    <a:bodyPr/>
                    <a:lstStyle/>
                    <a:p>
                      <a:r>
                        <a:rPr lang="en-US" dirty="0"/>
                        <a:t>3.</a:t>
                      </a:r>
                      <a:endParaRPr lang="en-IN" dirty="0"/>
                    </a:p>
                  </a:txBody>
                  <a:tcPr/>
                </a:tc>
                <a:tc>
                  <a:txBody>
                    <a:bodyPr/>
                    <a:lstStyle/>
                    <a:p>
                      <a:r>
                        <a:rPr lang="en-US" dirty="0"/>
                        <a:t>Micro step driver(TB6600).</a:t>
                      </a:r>
                      <a:endParaRPr lang="en-IN" dirty="0"/>
                    </a:p>
                  </a:txBody>
                  <a:tcPr/>
                </a:tc>
                <a:tc>
                  <a:txBody>
                    <a:bodyPr/>
                    <a:lstStyle/>
                    <a:p>
                      <a:r>
                        <a:rPr lang="en-US" dirty="0"/>
                        <a:t>3</a:t>
                      </a:r>
                      <a:endParaRPr lang="en-IN" dirty="0"/>
                    </a:p>
                  </a:txBody>
                  <a:tcPr/>
                </a:tc>
                <a:extLst>
                  <a:ext uri="{0D108BD9-81ED-4DB2-BD59-A6C34878D82A}">
                    <a16:rowId xmlns:a16="http://schemas.microsoft.com/office/drawing/2014/main" val="4225435876"/>
                  </a:ext>
                </a:extLst>
              </a:tr>
              <a:tr h="370840">
                <a:tc>
                  <a:txBody>
                    <a:bodyPr/>
                    <a:lstStyle/>
                    <a:p>
                      <a:r>
                        <a:rPr lang="en-US" dirty="0"/>
                        <a:t>4.</a:t>
                      </a:r>
                      <a:endParaRPr lang="en-IN" dirty="0"/>
                    </a:p>
                  </a:txBody>
                  <a:tcPr/>
                </a:tc>
                <a:tc>
                  <a:txBody>
                    <a:bodyPr/>
                    <a:lstStyle/>
                    <a:p>
                      <a:r>
                        <a:rPr lang="en-US" dirty="0"/>
                        <a:t>Linear servo motor.</a:t>
                      </a:r>
                      <a:endParaRPr lang="en-IN" dirty="0"/>
                    </a:p>
                  </a:txBody>
                  <a:tcPr/>
                </a:tc>
                <a:tc>
                  <a:txBody>
                    <a:bodyPr/>
                    <a:lstStyle/>
                    <a:p>
                      <a:r>
                        <a:rPr lang="en-US" dirty="0"/>
                        <a:t>1</a:t>
                      </a:r>
                      <a:endParaRPr lang="en-IN" dirty="0"/>
                    </a:p>
                  </a:txBody>
                  <a:tcPr/>
                </a:tc>
                <a:extLst>
                  <a:ext uri="{0D108BD9-81ED-4DB2-BD59-A6C34878D82A}">
                    <a16:rowId xmlns:a16="http://schemas.microsoft.com/office/drawing/2014/main" val="2886784555"/>
                  </a:ext>
                </a:extLst>
              </a:tr>
              <a:tr h="370840">
                <a:tc>
                  <a:txBody>
                    <a:bodyPr/>
                    <a:lstStyle/>
                    <a:p>
                      <a:r>
                        <a:rPr lang="en-US" dirty="0"/>
                        <a:t>5.</a:t>
                      </a:r>
                      <a:endParaRPr lang="en-IN" dirty="0"/>
                    </a:p>
                  </a:txBody>
                  <a:tcPr/>
                </a:tc>
                <a:tc>
                  <a:txBody>
                    <a:bodyPr/>
                    <a:lstStyle/>
                    <a:p>
                      <a:r>
                        <a:rPr lang="en-US" dirty="0"/>
                        <a:t>Relay.</a:t>
                      </a:r>
                      <a:endParaRPr lang="en-IN" dirty="0"/>
                    </a:p>
                  </a:txBody>
                  <a:tcPr/>
                </a:tc>
                <a:tc>
                  <a:txBody>
                    <a:bodyPr/>
                    <a:lstStyle/>
                    <a:p>
                      <a:r>
                        <a:rPr lang="en-US" dirty="0"/>
                        <a:t>1</a:t>
                      </a:r>
                      <a:endParaRPr lang="en-IN" dirty="0"/>
                    </a:p>
                  </a:txBody>
                  <a:tcPr/>
                </a:tc>
                <a:extLst>
                  <a:ext uri="{0D108BD9-81ED-4DB2-BD59-A6C34878D82A}">
                    <a16:rowId xmlns:a16="http://schemas.microsoft.com/office/drawing/2014/main" val="881272783"/>
                  </a:ext>
                </a:extLst>
              </a:tr>
              <a:tr h="370840">
                <a:tc>
                  <a:txBody>
                    <a:bodyPr/>
                    <a:lstStyle/>
                    <a:p>
                      <a:r>
                        <a:rPr lang="en-US" dirty="0"/>
                        <a:t>6.</a:t>
                      </a:r>
                      <a:endParaRPr lang="en-IN" dirty="0"/>
                    </a:p>
                  </a:txBody>
                  <a:tcPr/>
                </a:tc>
                <a:tc>
                  <a:txBody>
                    <a:bodyPr/>
                    <a:lstStyle/>
                    <a:p>
                      <a:r>
                        <a:rPr lang="en-US" dirty="0"/>
                        <a:t>Battery (DC supply of 12v)</a:t>
                      </a:r>
                      <a:endParaRPr lang="en-IN" dirty="0"/>
                    </a:p>
                  </a:txBody>
                  <a:tcPr/>
                </a:tc>
                <a:tc>
                  <a:txBody>
                    <a:bodyPr/>
                    <a:lstStyle/>
                    <a:p>
                      <a:r>
                        <a:rPr lang="en-IN" dirty="0"/>
                        <a:t>3</a:t>
                      </a:r>
                    </a:p>
                  </a:txBody>
                  <a:tcPr/>
                </a:tc>
                <a:extLst>
                  <a:ext uri="{0D108BD9-81ED-4DB2-BD59-A6C34878D82A}">
                    <a16:rowId xmlns:a16="http://schemas.microsoft.com/office/drawing/2014/main" val="3304540268"/>
                  </a:ext>
                </a:extLst>
              </a:tr>
            </a:tbl>
          </a:graphicData>
        </a:graphic>
      </p:graphicFrame>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20</a:t>
            </a:fld>
            <a:endParaRPr lang="en-US"/>
          </a:p>
        </p:txBody>
      </p:sp>
    </p:spTree>
    <p:extLst>
      <p:ext uri="{BB962C8B-B14F-4D97-AF65-F5344CB8AC3E}">
        <p14:creationId xmlns:p14="http://schemas.microsoft.com/office/powerpoint/2010/main" val="21597957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2044"/>
            <a:ext cx="8229600" cy="857250"/>
          </a:xfrm>
        </p:spPr>
        <p:txBody>
          <a:bodyPr>
            <a:normAutofit/>
          </a:bodyPr>
          <a:lstStyle/>
          <a:p>
            <a:r>
              <a:rPr lang="en-US" sz="2800" b="1" dirty="0"/>
              <a:t>Final Product Photos</a:t>
            </a:r>
          </a:p>
        </p:txBody>
      </p:sp>
      <p:pic>
        <p:nvPicPr>
          <p:cNvPr id="7" name="Content Placeholder 6">
            <a:extLst>
              <a:ext uri="{FF2B5EF4-FFF2-40B4-BE49-F238E27FC236}">
                <a16:creationId xmlns:a16="http://schemas.microsoft.com/office/drawing/2014/main" id="{0C8CEA1C-C710-0357-E0AF-581A069B057A}"/>
              </a:ext>
            </a:extLst>
          </p:cNvPr>
          <p:cNvPicPr>
            <a:picLocks noGrp="1" noChangeAspect="1"/>
          </p:cNvPicPr>
          <p:nvPr>
            <p:ph idx="1"/>
          </p:nvPr>
        </p:nvPicPr>
        <p:blipFill>
          <a:blip r:embed="rId2"/>
          <a:stretch>
            <a:fillRect/>
          </a:stretch>
        </p:blipFill>
        <p:spPr>
          <a:xfrm>
            <a:off x="1066800" y="514350"/>
            <a:ext cx="6858000" cy="4252913"/>
          </a:xfrm>
        </p:spPr>
      </p:pic>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21</a:t>
            </a:fld>
            <a:endParaRPr lang="en-US"/>
          </a:p>
        </p:txBody>
      </p:sp>
    </p:spTree>
    <p:extLst>
      <p:ext uri="{BB962C8B-B14F-4D97-AF65-F5344CB8AC3E}">
        <p14:creationId xmlns:p14="http://schemas.microsoft.com/office/powerpoint/2010/main" val="975566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2044"/>
            <a:ext cx="8229600" cy="857250"/>
          </a:xfrm>
        </p:spPr>
        <p:txBody>
          <a:bodyPr>
            <a:normAutofit/>
          </a:bodyPr>
          <a:lstStyle/>
          <a:p>
            <a:r>
              <a:rPr lang="en-US" sz="2800" b="1" dirty="0"/>
              <a:t>Product Catalogue</a:t>
            </a:r>
          </a:p>
        </p:txBody>
      </p:sp>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22</a:t>
            </a:fld>
            <a:endParaRPr lang="en-US"/>
          </a:p>
        </p:txBody>
      </p:sp>
      <p:pic>
        <p:nvPicPr>
          <p:cNvPr id="11" name="Content Placeholder 10">
            <a:extLst>
              <a:ext uri="{FF2B5EF4-FFF2-40B4-BE49-F238E27FC236}">
                <a16:creationId xmlns:a16="http://schemas.microsoft.com/office/drawing/2014/main" id="{9060AF3C-CFC7-EFA8-6EC4-602541741D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514350"/>
            <a:ext cx="7848600" cy="4114800"/>
          </a:xfrm>
        </p:spPr>
      </p:pic>
    </p:spTree>
    <p:extLst>
      <p:ext uri="{BB962C8B-B14F-4D97-AF65-F5344CB8AC3E}">
        <p14:creationId xmlns:p14="http://schemas.microsoft.com/office/powerpoint/2010/main" val="7267862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DD18B3D-801C-3AB5-AE83-8ADC1FBDCC7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1" y="438150"/>
            <a:ext cx="7696200" cy="4156075"/>
          </a:xfrm>
        </p:spPr>
      </p:pic>
      <p:sp>
        <p:nvSpPr>
          <p:cNvPr id="4" name="Footer Placeholder 3">
            <a:extLst>
              <a:ext uri="{FF2B5EF4-FFF2-40B4-BE49-F238E27FC236}">
                <a16:creationId xmlns:a16="http://schemas.microsoft.com/office/drawing/2014/main" id="{74ADB13F-9459-4320-3A2D-CD24C327E104}"/>
              </a:ext>
            </a:extLst>
          </p:cNvPr>
          <p:cNvSpPr>
            <a:spLocks noGrp="1"/>
          </p:cNvSpPr>
          <p:nvPr>
            <p:ph type="ftr" sz="quarter" idx="11"/>
          </p:nvPr>
        </p:nvSpPr>
        <p:spPr/>
        <p:txBody>
          <a:bodyPr/>
          <a:lstStyle/>
          <a:p>
            <a:r>
              <a:rPr lang="en-US"/>
              <a:t>School of Mechanical Engineering</a:t>
            </a:r>
          </a:p>
        </p:txBody>
      </p:sp>
      <p:sp>
        <p:nvSpPr>
          <p:cNvPr id="5" name="Slide Number Placeholder 4">
            <a:extLst>
              <a:ext uri="{FF2B5EF4-FFF2-40B4-BE49-F238E27FC236}">
                <a16:creationId xmlns:a16="http://schemas.microsoft.com/office/drawing/2014/main" id="{91BDD844-C865-76A7-9789-B3681BD8D3A5}"/>
              </a:ext>
            </a:extLst>
          </p:cNvPr>
          <p:cNvSpPr>
            <a:spLocks noGrp="1"/>
          </p:cNvSpPr>
          <p:nvPr>
            <p:ph type="sldNum" sz="quarter" idx="12"/>
          </p:nvPr>
        </p:nvSpPr>
        <p:spPr/>
        <p:txBody>
          <a:bodyPr/>
          <a:lstStyle/>
          <a:p>
            <a:fld id="{4F987987-4799-4B45-AD79-5FA519A45E83}" type="slidenum">
              <a:rPr lang="en-US" smtClean="0"/>
              <a:t>23</a:t>
            </a:fld>
            <a:endParaRPr lang="en-US"/>
          </a:p>
        </p:txBody>
      </p:sp>
    </p:spTree>
    <p:extLst>
      <p:ext uri="{BB962C8B-B14F-4D97-AF65-F5344CB8AC3E}">
        <p14:creationId xmlns:p14="http://schemas.microsoft.com/office/powerpoint/2010/main" val="23522978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C968D9A-0908-A232-F869-71AC6F3272D1}"/>
              </a:ext>
            </a:extLst>
          </p:cNvPr>
          <p:cNvSpPr>
            <a:spLocks noGrp="1"/>
          </p:cNvSpPr>
          <p:nvPr>
            <p:ph type="ftr" sz="quarter" idx="11"/>
          </p:nvPr>
        </p:nvSpPr>
        <p:spPr/>
        <p:txBody>
          <a:bodyPr/>
          <a:lstStyle/>
          <a:p>
            <a:r>
              <a:rPr lang="en-US"/>
              <a:t>School of Mechanical Engineering</a:t>
            </a:r>
          </a:p>
        </p:txBody>
      </p:sp>
      <p:sp>
        <p:nvSpPr>
          <p:cNvPr id="3" name="Slide Number Placeholder 2">
            <a:extLst>
              <a:ext uri="{FF2B5EF4-FFF2-40B4-BE49-F238E27FC236}">
                <a16:creationId xmlns:a16="http://schemas.microsoft.com/office/drawing/2014/main" id="{55B7BE9C-1F9F-D97E-4484-9704967BBDE7}"/>
              </a:ext>
            </a:extLst>
          </p:cNvPr>
          <p:cNvSpPr>
            <a:spLocks noGrp="1"/>
          </p:cNvSpPr>
          <p:nvPr>
            <p:ph type="sldNum" sz="quarter" idx="12"/>
          </p:nvPr>
        </p:nvSpPr>
        <p:spPr/>
        <p:txBody>
          <a:bodyPr/>
          <a:lstStyle/>
          <a:p>
            <a:fld id="{4F987987-4799-4B45-AD79-5FA519A45E83}" type="slidenum">
              <a:rPr lang="en-US" smtClean="0"/>
              <a:t>24</a:t>
            </a:fld>
            <a:endParaRPr lang="en-US"/>
          </a:p>
        </p:txBody>
      </p:sp>
      <p:sp>
        <p:nvSpPr>
          <p:cNvPr id="4" name="Rectangle 3">
            <a:extLst>
              <a:ext uri="{FF2B5EF4-FFF2-40B4-BE49-F238E27FC236}">
                <a16:creationId xmlns:a16="http://schemas.microsoft.com/office/drawing/2014/main" id="{514DF054-ED85-6733-C75F-EA3891D3EC01}"/>
              </a:ext>
            </a:extLst>
          </p:cNvPr>
          <p:cNvSpPr/>
          <p:nvPr/>
        </p:nvSpPr>
        <p:spPr>
          <a:xfrm>
            <a:off x="2771507" y="2110085"/>
            <a:ext cx="3600987" cy="923330"/>
          </a:xfrm>
          <a:prstGeom prst="rect">
            <a:avLst/>
          </a:prstGeom>
          <a:noFill/>
        </p:spPr>
        <p:txBody>
          <a:bodyPr wrap="none" lIns="91440" tIns="45720" rIns="91440" bIns="45720">
            <a:spAutoFit/>
          </a:bodyPr>
          <a:lstStyle/>
          <a:p>
            <a:pPr algn="ctr"/>
            <a:r>
              <a:rPr lang="en-US"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a:t>
            </a:r>
          </a:p>
        </p:txBody>
      </p:sp>
    </p:spTree>
    <p:extLst>
      <p:ext uri="{BB962C8B-B14F-4D97-AF65-F5344CB8AC3E}">
        <p14:creationId xmlns:p14="http://schemas.microsoft.com/office/powerpoint/2010/main" val="948429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457200" y="-247650"/>
            <a:ext cx="8229600" cy="82576"/>
          </a:xfrm>
        </p:spPr>
        <p:txBody>
          <a:bodyPr>
            <a:normAutofit fontScale="90000"/>
          </a:bodyPr>
          <a:lstStyle/>
          <a:p>
            <a:pPr lvl="0"/>
            <a:endParaRPr lang="en-US" sz="2800" dirty="0"/>
          </a:p>
        </p:txBody>
      </p:sp>
      <p:sp>
        <p:nvSpPr>
          <p:cNvPr id="3" name="Content Placeholder 2"/>
          <p:cNvSpPr>
            <a:spLocks noGrp="1"/>
          </p:cNvSpPr>
          <p:nvPr>
            <p:ph idx="1"/>
          </p:nvPr>
        </p:nvSpPr>
        <p:spPr>
          <a:xfrm>
            <a:off x="457200" y="209550"/>
            <a:ext cx="8229600" cy="4385073"/>
          </a:xfrm>
        </p:spPr>
        <p:txBody>
          <a:bodyPr>
            <a:normAutofit/>
          </a:bodyPr>
          <a:lstStyle/>
          <a:p>
            <a:pPr marL="0" indent="0">
              <a:buNone/>
            </a:pPr>
            <a:r>
              <a:rPr lang="en-US" sz="2000" b="1" i="0" dirty="0">
                <a:effectLst/>
                <a:latin typeface="Söhne"/>
              </a:rPr>
              <a:t>PROBLEM STATEMENT:</a:t>
            </a:r>
          </a:p>
          <a:p>
            <a:pPr marL="0" indent="0">
              <a:buNone/>
            </a:pPr>
            <a:r>
              <a:rPr lang="en-US" sz="1800" b="0" i="0" dirty="0">
                <a:effectLst/>
                <a:latin typeface="Söhne"/>
              </a:rPr>
              <a:t>Design and develop an efficient and affordable Braille printing machine that empowers visually impaired individuals by providing them with access to printed information in Braille format, promoting inclusivity and independence in education, employment, and daily life activities.</a:t>
            </a:r>
          </a:p>
          <a:p>
            <a:pPr marL="0" indent="0">
              <a:buNone/>
            </a:pPr>
            <a:endParaRPr lang="en-US" sz="1800" dirty="0"/>
          </a:p>
          <a:p>
            <a:pPr marL="0" indent="0">
              <a:buNone/>
            </a:pPr>
            <a:r>
              <a:rPr lang="en-US" sz="2000" b="1" dirty="0"/>
              <a:t>END USERS: </a:t>
            </a:r>
          </a:p>
          <a:p>
            <a:r>
              <a:rPr lang="en-US" sz="1800" dirty="0"/>
              <a:t>Visually impaired individuals.</a:t>
            </a:r>
          </a:p>
          <a:p>
            <a:r>
              <a:rPr lang="en-US" sz="1800" dirty="0"/>
              <a:t>Educational institutions.</a:t>
            </a:r>
          </a:p>
          <a:p>
            <a:r>
              <a:rPr lang="en-US" sz="1800" dirty="0"/>
              <a:t>Libraries. </a:t>
            </a:r>
          </a:p>
          <a:p>
            <a:r>
              <a:rPr lang="en-US" sz="1800" dirty="0"/>
              <a:t>Organizations for visually impaired.</a:t>
            </a:r>
          </a:p>
          <a:p>
            <a:r>
              <a:rPr lang="en-US" sz="1800" dirty="0"/>
              <a:t>Businesses and workplaces.</a:t>
            </a:r>
          </a:p>
          <a:p>
            <a:r>
              <a:rPr lang="en-US" sz="1800" dirty="0"/>
              <a:t>Individuals and families.</a:t>
            </a:r>
          </a:p>
        </p:txBody>
      </p:sp>
      <p:sp>
        <p:nvSpPr>
          <p:cNvPr id="5" name="Footer Placeholder 4"/>
          <p:cNvSpPr>
            <a:spLocks noGrp="1"/>
          </p:cNvSpPr>
          <p:nvPr>
            <p:ph type="ftr" sz="quarter" idx="11"/>
          </p:nvPr>
        </p:nvSpPr>
        <p:spPr/>
        <p:txBody>
          <a:bodyPr/>
          <a:lstStyle/>
          <a:p>
            <a:r>
              <a:rPr lang="en-US"/>
              <a:t>School of Mechanical Engineering</a:t>
            </a:r>
          </a:p>
        </p:txBody>
      </p:sp>
      <p:sp>
        <p:nvSpPr>
          <p:cNvPr id="6" name="Slide Number Placeholder 5"/>
          <p:cNvSpPr>
            <a:spLocks noGrp="1"/>
          </p:cNvSpPr>
          <p:nvPr>
            <p:ph type="sldNum" sz="quarter" idx="12"/>
          </p:nvPr>
        </p:nvSpPr>
        <p:spPr/>
        <p:txBody>
          <a:bodyPr/>
          <a:lstStyle/>
          <a:p>
            <a:fld id="{4F987987-4799-4B45-AD79-5FA519A45E83}" type="slidenum">
              <a:rPr lang="en-US" smtClean="0"/>
              <a:t>3</a:t>
            </a:fld>
            <a:endParaRPr lang="en-US"/>
          </a:p>
        </p:txBody>
      </p:sp>
    </p:spTree>
    <p:extLst>
      <p:ext uri="{BB962C8B-B14F-4D97-AF65-F5344CB8AC3E}">
        <p14:creationId xmlns:p14="http://schemas.microsoft.com/office/powerpoint/2010/main" val="1075275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0500"/>
            <a:ext cx="8229600" cy="857250"/>
          </a:xfrm>
        </p:spPr>
        <p:txBody>
          <a:bodyPr>
            <a:normAutofit/>
          </a:bodyPr>
          <a:lstStyle/>
          <a:p>
            <a:r>
              <a:rPr lang="en-US" sz="2800" b="1" dirty="0"/>
              <a:t>Product Benchmarking</a:t>
            </a:r>
            <a:endParaRPr lang="en-US" sz="2800" dirty="0"/>
          </a:p>
        </p:txBody>
      </p:sp>
      <p:sp>
        <p:nvSpPr>
          <p:cNvPr id="4" name="Footer Placeholder 3"/>
          <p:cNvSpPr>
            <a:spLocks noGrp="1"/>
          </p:cNvSpPr>
          <p:nvPr>
            <p:ph type="ftr" sz="quarter" idx="11"/>
          </p:nvPr>
        </p:nvSpPr>
        <p:spPr>
          <a:xfrm>
            <a:off x="3124200" y="4812506"/>
            <a:ext cx="2895600" cy="273844"/>
          </a:xfrm>
        </p:spPr>
        <p:txBody>
          <a:bodyPr/>
          <a:lstStyle/>
          <a:p>
            <a:r>
              <a:rPr lang="en-US" dirty="0"/>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4</a:t>
            </a:fld>
            <a:endParaRPr lang="en-US"/>
          </a:p>
        </p:txBody>
      </p:sp>
      <p:graphicFrame>
        <p:nvGraphicFramePr>
          <p:cNvPr id="18" name="Table 18">
            <a:extLst>
              <a:ext uri="{FF2B5EF4-FFF2-40B4-BE49-F238E27FC236}">
                <a16:creationId xmlns:a16="http://schemas.microsoft.com/office/drawing/2014/main" id="{FD07218F-343E-4D52-A4D5-1B2F1EB0669F}"/>
              </a:ext>
            </a:extLst>
          </p:cNvPr>
          <p:cNvGraphicFramePr>
            <a:graphicFrameLocks noGrp="1"/>
          </p:cNvGraphicFramePr>
          <p:nvPr>
            <p:ph idx="1"/>
            <p:extLst>
              <p:ext uri="{D42A27DB-BD31-4B8C-83A1-F6EECF244321}">
                <p14:modId xmlns:p14="http://schemas.microsoft.com/office/powerpoint/2010/main" val="4285227441"/>
              </p:ext>
            </p:extLst>
          </p:nvPr>
        </p:nvGraphicFramePr>
        <p:xfrm>
          <a:off x="457200" y="438150"/>
          <a:ext cx="8229600" cy="4258220"/>
        </p:xfrm>
        <a:graphic>
          <a:graphicData uri="http://schemas.openxmlformats.org/drawingml/2006/table">
            <a:tbl>
              <a:tblPr firstRow="1" bandRow="1">
                <a:tableStyleId>{5940675A-B579-460E-94D1-54222C63F5DA}</a:tableStyleId>
              </a:tblPr>
              <a:tblGrid>
                <a:gridCol w="838200">
                  <a:extLst>
                    <a:ext uri="{9D8B030D-6E8A-4147-A177-3AD203B41FA5}">
                      <a16:colId xmlns:a16="http://schemas.microsoft.com/office/drawing/2014/main" val="3552699521"/>
                    </a:ext>
                  </a:extLst>
                </a:gridCol>
                <a:gridCol w="4648200">
                  <a:extLst>
                    <a:ext uri="{9D8B030D-6E8A-4147-A177-3AD203B41FA5}">
                      <a16:colId xmlns:a16="http://schemas.microsoft.com/office/drawing/2014/main" val="2082881097"/>
                    </a:ext>
                  </a:extLst>
                </a:gridCol>
                <a:gridCol w="2743200">
                  <a:extLst>
                    <a:ext uri="{9D8B030D-6E8A-4147-A177-3AD203B41FA5}">
                      <a16:colId xmlns:a16="http://schemas.microsoft.com/office/drawing/2014/main" val="1792705362"/>
                    </a:ext>
                  </a:extLst>
                </a:gridCol>
              </a:tblGrid>
              <a:tr h="685800">
                <a:tc>
                  <a:txBody>
                    <a:bodyPr/>
                    <a:lstStyle/>
                    <a:p>
                      <a:r>
                        <a:rPr lang="en-US" dirty="0"/>
                        <a:t>SL.NO</a:t>
                      </a:r>
                      <a:endParaRPr lang="en-IN" dirty="0"/>
                    </a:p>
                  </a:txBody>
                  <a:tcPr/>
                </a:tc>
                <a:tc>
                  <a:txBody>
                    <a:bodyPr/>
                    <a:lstStyle/>
                    <a:p>
                      <a:r>
                        <a:rPr lang="en-US" dirty="0"/>
                        <a:t>IMAGE OF BRAILLE MACHINE</a:t>
                      </a:r>
                      <a:endParaRPr lang="en-IN" dirty="0"/>
                    </a:p>
                  </a:txBody>
                  <a:tcPr/>
                </a:tc>
                <a:tc>
                  <a:txBody>
                    <a:bodyPr/>
                    <a:lstStyle/>
                    <a:p>
                      <a:r>
                        <a:rPr lang="en-US" dirty="0"/>
                        <a:t>INFORMATION OF BRAILLE MACHINE</a:t>
                      </a:r>
                      <a:endParaRPr lang="en-IN" dirty="0"/>
                    </a:p>
                  </a:txBody>
                  <a:tcPr/>
                </a:tc>
                <a:extLst>
                  <a:ext uri="{0D108BD9-81ED-4DB2-BD59-A6C34878D82A}">
                    <a16:rowId xmlns:a16="http://schemas.microsoft.com/office/drawing/2014/main" val="3022280877"/>
                  </a:ext>
                </a:extLst>
              </a:tr>
              <a:tr h="1786210">
                <a:tc>
                  <a:txBody>
                    <a:bodyPr/>
                    <a:lstStyle/>
                    <a:p>
                      <a:r>
                        <a:rPr lang="en-US" dirty="0"/>
                        <a:t>1</a:t>
                      </a:r>
                      <a:endParaRPr lang="en-IN" dirty="0"/>
                    </a:p>
                  </a:txBody>
                  <a:tcPr/>
                </a:tc>
                <a:tc>
                  <a:txBody>
                    <a:bodyPr/>
                    <a:lstStyle/>
                    <a:p>
                      <a:r>
                        <a:rPr lang="en-US" dirty="0"/>
                        <a:t>Human ware D V5</a:t>
                      </a:r>
                    </a:p>
                    <a:p>
                      <a:r>
                        <a:rPr lang="en-US" dirty="0"/>
                        <a:t>    tractor fed</a:t>
                      </a:r>
                      <a:endParaRPr lang="en-IN" dirty="0"/>
                    </a:p>
                  </a:txBody>
                  <a:tcPr/>
                </a:tc>
                <a:tc>
                  <a:txBody>
                    <a:bodyPr/>
                    <a:lstStyle/>
                    <a:p>
                      <a:r>
                        <a:rPr lang="en-US" sz="1200" b="0" i="0" kern="1200" dirty="0">
                          <a:solidFill>
                            <a:schemeClr val="tx1"/>
                          </a:solidFill>
                          <a:effectLst/>
                          <a:latin typeface="+mn-lt"/>
                          <a:ea typeface="+mn-ea"/>
                          <a:cs typeface="+mn-cs"/>
                        </a:rPr>
                        <a:t>With best-in-class indexing technology, the Fanfold-D V5 is a high-speed, tractor-fed embosser that combines excellent dot quality, low maintenance, and high maneuverability. It is the ideal choice for producing large quantities of braille and commercial print materials.</a:t>
                      </a:r>
                      <a:endParaRPr lang="en-IN" sz="1200" dirty="0"/>
                    </a:p>
                  </a:txBody>
                  <a:tcPr/>
                </a:tc>
                <a:extLst>
                  <a:ext uri="{0D108BD9-81ED-4DB2-BD59-A6C34878D82A}">
                    <a16:rowId xmlns:a16="http://schemas.microsoft.com/office/drawing/2014/main" val="2207128126"/>
                  </a:ext>
                </a:extLst>
              </a:tr>
              <a:tr h="1786210">
                <a:tc>
                  <a:txBody>
                    <a:bodyPr/>
                    <a:lstStyle/>
                    <a:p>
                      <a:r>
                        <a:rPr lang="en-US" dirty="0"/>
                        <a:t>2</a:t>
                      </a:r>
                      <a:endParaRPr lang="en-IN" dirty="0"/>
                    </a:p>
                  </a:txBody>
                  <a:tcPr/>
                </a:tc>
                <a:tc>
                  <a:txBody>
                    <a:bodyPr/>
                    <a:lstStyle/>
                    <a:p>
                      <a:r>
                        <a:rPr lang="en-IN" dirty="0"/>
                        <a:t>IRIE Braille Buddy</a:t>
                      </a:r>
                    </a:p>
                  </a:txBody>
                  <a:tcPr/>
                </a:tc>
                <a:tc>
                  <a:txBody>
                    <a:bodyPr/>
                    <a:lstStyle/>
                    <a:p>
                      <a:r>
                        <a:rPr lang="en-US" sz="1200" b="0" i="0" kern="1200" dirty="0">
                          <a:solidFill>
                            <a:schemeClr val="tx1"/>
                          </a:solidFill>
                          <a:effectLst/>
                          <a:latin typeface="+mn-lt"/>
                          <a:ea typeface="+mn-ea"/>
                          <a:cs typeface="+mn-cs"/>
                        </a:rPr>
                        <a:t>The IRIE Braille Buddy is not only the most affordable braille embosser on the market but also the most versatile! With quality single-sided braille, high-resolution graphics and the ability to use both tractor and cut-sheet paper, the IRIE Braille Buddy is the ideal braille embosser for the everyday user</a:t>
                      </a:r>
                      <a:endParaRPr lang="en-IN" sz="1200" dirty="0"/>
                    </a:p>
                  </a:txBody>
                  <a:tcPr/>
                </a:tc>
                <a:extLst>
                  <a:ext uri="{0D108BD9-81ED-4DB2-BD59-A6C34878D82A}">
                    <a16:rowId xmlns:a16="http://schemas.microsoft.com/office/drawing/2014/main" val="1898132079"/>
                  </a:ext>
                </a:extLst>
              </a:tr>
            </a:tbl>
          </a:graphicData>
        </a:graphic>
      </p:graphicFrame>
      <p:pic>
        <p:nvPicPr>
          <p:cNvPr id="20" name="Picture 19" descr="A picture containing engine, design&#10;&#10;Description automatically generated">
            <a:extLst>
              <a:ext uri="{FF2B5EF4-FFF2-40B4-BE49-F238E27FC236}">
                <a16:creationId xmlns:a16="http://schemas.microsoft.com/office/drawing/2014/main" id="{DA85BC67-5EAC-93C5-ED69-6681C1490ACB}"/>
              </a:ext>
            </a:extLst>
          </p:cNvPr>
          <p:cNvPicPr>
            <a:picLocks noChangeAspect="1"/>
          </p:cNvPicPr>
          <p:nvPr/>
        </p:nvPicPr>
        <p:blipFill>
          <a:blip r:embed="rId2"/>
          <a:stretch>
            <a:fillRect/>
          </a:stretch>
        </p:blipFill>
        <p:spPr>
          <a:xfrm>
            <a:off x="3352800" y="1200150"/>
            <a:ext cx="2534127" cy="1676400"/>
          </a:xfrm>
          <a:prstGeom prst="rect">
            <a:avLst/>
          </a:prstGeom>
        </p:spPr>
      </p:pic>
      <p:pic>
        <p:nvPicPr>
          <p:cNvPr id="22" name="Picture 21" descr="A picture containing printer&#10;&#10;Description automatically generated">
            <a:extLst>
              <a:ext uri="{FF2B5EF4-FFF2-40B4-BE49-F238E27FC236}">
                <a16:creationId xmlns:a16="http://schemas.microsoft.com/office/drawing/2014/main" id="{6A15F08E-BD9B-E1CA-31E8-1FF7D6D212FA}"/>
              </a:ext>
            </a:extLst>
          </p:cNvPr>
          <p:cNvPicPr>
            <a:picLocks noChangeAspect="1"/>
          </p:cNvPicPr>
          <p:nvPr/>
        </p:nvPicPr>
        <p:blipFill>
          <a:blip r:embed="rId3"/>
          <a:stretch>
            <a:fillRect/>
          </a:stretch>
        </p:blipFill>
        <p:spPr>
          <a:xfrm>
            <a:off x="3405783" y="3008982"/>
            <a:ext cx="2332434" cy="1554956"/>
          </a:xfrm>
          <a:prstGeom prst="rect">
            <a:avLst/>
          </a:prstGeom>
        </p:spPr>
      </p:pic>
    </p:spTree>
    <p:extLst>
      <p:ext uri="{BB962C8B-B14F-4D97-AF65-F5344CB8AC3E}">
        <p14:creationId xmlns:p14="http://schemas.microsoft.com/office/powerpoint/2010/main" val="4200061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6CF9804A-3A88-4DFB-ED03-BB6E76895829}"/>
              </a:ext>
            </a:extLst>
          </p:cNvPr>
          <p:cNvGraphicFramePr>
            <a:graphicFrameLocks noGrp="1"/>
          </p:cNvGraphicFramePr>
          <p:nvPr>
            <p:ph idx="1"/>
            <p:extLst>
              <p:ext uri="{D42A27DB-BD31-4B8C-83A1-F6EECF244321}">
                <p14:modId xmlns:p14="http://schemas.microsoft.com/office/powerpoint/2010/main" val="3954319688"/>
              </p:ext>
            </p:extLst>
          </p:nvPr>
        </p:nvGraphicFramePr>
        <p:xfrm>
          <a:off x="381000" y="125924"/>
          <a:ext cx="8229600" cy="3893625"/>
        </p:xfrm>
        <a:graphic>
          <a:graphicData uri="http://schemas.openxmlformats.org/drawingml/2006/table">
            <a:tbl>
              <a:tblPr firstRow="1" bandRow="1">
                <a:tableStyleId>{5940675A-B579-460E-94D1-54222C63F5DA}</a:tableStyleId>
              </a:tblPr>
              <a:tblGrid>
                <a:gridCol w="914400">
                  <a:extLst>
                    <a:ext uri="{9D8B030D-6E8A-4147-A177-3AD203B41FA5}">
                      <a16:colId xmlns:a16="http://schemas.microsoft.com/office/drawing/2014/main" val="3179216942"/>
                    </a:ext>
                  </a:extLst>
                </a:gridCol>
                <a:gridCol w="4572000">
                  <a:extLst>
                    <a:ext uri="{9D8B030D-6E8A-4147-A177-3AD203B41FA5}">
                      <a16:colId xmlns:a16="http://schemas.microsoft.com/office/drawing/2014/main" val="1496357009"/>
                    </a:ext>
                  </a:extLst>
                </a:gridCol>
                <a:gridCol w="2743200">
                  <a:extLst>
                    <a:ext uri="{9D8B030D-6E8A-4147-A177-3AD203B41FA5}">
                      <a16:colId xmlns:a16="http://schemas.microsoft.com/office/drawing/2014/main" val="450821522"/>
                    </a:ext>
                  </a:extLst>
                </a:gridCol>
              </a:tblGrid>
              <a:tr h="3893625">
                <a:tc>
                  <a:txBody>
                    <a:bodyPr/>
                    <a:lstStyle/>
                    <a:p>
                      <a:r>
                        <a:rPr lang="en-IN" dirty="0"/>
                        <a:t>3.</a:t>
                      </a:r>
                    </a:p>
                  </a:txBody>
                  <a:tcPr/>
                </a:tc>
                <a:tc>
                  <a:txBody>
                    <a:bodyPr/>
                    <a:lstStyle/>
                    <a:p>
                      <a:r>
                        <a:rPr lang="en-US" sz="1800" kern="1200" dirty="0">
                          <a:solidFill>
                            <a:schemeClr val="tx1"/>
                          </a:solidFill>
                          <a:effectLst/>
                          <a:latin typeface="+mn-lt"/>
                          <a:ea typeface="+mn-ea"/>
                          <a:cs typeface="+mn-cs"/>
                        </a:rPr>
                        <a:t>Index Braille</a:t>
                      </a:r>
                      <a:br>
                        <a:rPr lang="en-US" sz="1800" kern="1200" dirty="0">
                          <a:solidFill>
                            <a:schemeClr val="tx1"/>
                          </a:solidFill>
                          <a:effectLst/>
                          <a:latin typeface="+mn-lt"/>
                          <a:ea typeface="+mn-ea"/>
                          <a:cs typeface="+mn-cs"/>
                        </a:rPr>
                      </a:br>
                      <a:r>
                        <a:rPr lang="en-US" sz="1800" kern="1200" dirty="0">
                          <a:solidFill>
                            <a:schemeClr val="tx1"/>
                          </a:solidFill>
                          <a:effectLst/>
                          <a:latin typeface="+mn-lt"/>
                          <a:ea typeface="+mn-ea"/>
                          <a:cs typeface="+mn-cs"/>
                        </a:rPr>
                        <a:t>Basic-D V5</a:t>
                      </a:r>
                      <a:endParaRPr lang="en-IN" sz="1800" kern="1200" dirty="0">
                        <a:solidFill>
                          <a:schemeClr val="tx1"/>
                        </a:solidFill>
                        <a:effectLst/>
                        <a:latin typeface="+mn-lt"/>
                        <a:ea typeface="+mn-ea"/>
                        <a:cs typeface="+mn-cs"/>
                      </a:endParaRPr>
                    </a:p>
                    <a:p>
                      <a:endParaRPr lang="en-IN" dirty="0"/>
                    </a:p>
                  </a:txBody>
                  <a:tcPr/>
                </a:tc>
                <a:tc>
                  <a:txBody>
                    <a:bodyPr/>
                    <a:lstStyle/>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Double sided braille</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140 characters per second</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Dot forming height 0,58 mm</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Braille and text labeled control panel</a:t>
                      </a:r>
                    </a:p>
                    <a:p>
                      <a:pPr marL="285750" indent="-285750">
                        <a:buFont typeface="Arial" panose="020B0604020202020204" pitchFamily="34" charset="0"/>
                        <a:buChar char="•"/>
                      </a:pPr>
                      <a:r>
                        <a:rPr lang="en-US" sz="1800" b="0" i="0" kern="1200" dirty="0">
                          <a:solidFill>
                            <a:schemeClr val="tx1"/>
                          </a:solidFill>
                          <a:effectLst/>
                          <a:latin typeface="+mn-lt"/>
                          <a:ea typeface="+mn-ea"/>
                          <a:cs typeface="+mn-cs"/>
                        </a:rPr>
                        <a:t>Tractor-fed paper​</a:t>
                      </a:r>
                    </a:p>
                    <a:p>
                      <a:pPr marL="0" indent="0">
                        <a:buFont typeface="Arial" panose="020B0604020202020204" pitchFamily="34" charset="0"/>
                        <a:buNone/>
                      </a:pPr>
                      <a:endParaRPr lang="en-IN" dirty="0"/>
                    </a:p>
                  </a:txBody>
                  <a:tcPr/>
                </a:tc>
                <a:extLst>
                  <a:ext uri="{0D108BD9-81ED-4DB2-BD59-A6C34878D82A}">
                    <a16:rowId xmlns:a16="http://schemas.microsoft.com/office/drawing/2014/main" val="4090252615"/>
                  </a:ext>
                </a:extLst>
              </a:tr>
            </a:tbl>
          </a:graphicData>
        </a:graphic>
      </p:graphicFrame>
      <p:sp>
        <p:nvSpPr>
          <p:cNvPr id="4" name="Footer Placeholder 3">
            <a:extLst>
              <a:ext uri="{FF2B5EF4-FFF2-40B4-BE49-F238E27FC236}">
                <a16:creationId xmlns:a16="http://schemas.microsoft.com/office/drawing/2014/main" id="{3FDD6E81-ADB0-67C5-E6B7-AE1A00226C9D}"/>
              </a:ext>
            </a:extLst>
          </p:cNvPr>
          <p:cNvSpPr>
            <a:spLocks noGrp="1"/>
          </p:cNvSpPr>
          <p:nvPr>
            <p:ph type="ftr" sz="quarter" idx="11"/>
          </p:nvPr>
        </p:nvSpPr>
        <p:spPr/>
        <p:txBody>
          <a:bodyPr/>
          <a:lstStyle/>
          <a:p>
            <a:r>
              <a:rPr lang="en-US"/>
              <a:t>School of Mechanical Engineering</a:t>
            </a:r>
          </a:p>
        </p:txBody>
      </p:sp>
      <p:sp>
        <p:nvSpPr>
          <p:cNvPr id="5" name="Slide Number Placeholder 4">
            <a:extLst>
              <a:ext uri="{FF2B5EF4-FFF2-40B4-BE49-F238E27FC236}">
                <a16:creationId xmlns:a16="http://schemas.microsoft.com/office/drawing/2014/main" id="{C76481ED-2873-E0AA-6751-0336529A2EDC}"/>
              </a:ext>
            </a:extLst>
          </p:cNvPr>
          <p:cNvSpPr>
            <a:spLocks noGrp="1"/>
          </p:cNvSpPr>
          <p:nvPr>
            <p:ph type="sldNum" sz="quarter" idx="12"/>
          </p:nvPr>
        </p:nvSpPr>
        <p:spPr/>
        <p:txBody>
          <a:bodyPr/>
          <a:lstStyle/>
          <a:p>
            <a:fld id="{4F987987-4799-4B45-AD79-5FA519A45E83}" type="slidenum">
              <a:rPr lang="en-US" smtClean="0"/>
              <a:t>5</a:t>
            </a:fld>
            <a:endParaRPr lang="en-US"/>
          </a:p>
        </p:txBody>
      </p:sp>
      <p:pic>
        <p:nvPicPr>
          <p:cNvPr id="8" name="Picture 7" descr="A black and white printer&#10;&#10;Description automatically generated with low confidence">
            <a:extLst>
              <a:ext uri="{FF2B5EF4-FFF2-40B4-BE49-F238E27FC236}">
                <a16:creationId xmlns:a16="http://schemas.microsoft.com/office/drawing/2014/main" id="{AAD651F5-F3A4-1478-BA55-037ABB10269D}"/>
              </a:ext>
            </a:extLst>
          </p:cNvPr>
          <p:cNvPicPr>
            <a:picLocks noChangeAspect="1"/>
          </p:cNvPicPr>
          <p:nvPr/>
        </p:nvPicPr>
        <p:blipFill>
          <a:blip r:embed="rId2"/>
          <a:stretch>
            <a:fillRect/>
          </a:stretch>
        </p:blipFill>
        <p:spPr>
          <a:xfrm>
            <a:off x="2362200" y="895350"/>
            <a:ext cx="3181350" cy="2502064"/>
          </a:xfrm>
          <a:prstGeom prst="rect">
            <a:avLst/>
          </a:prstGeom>
        </p:spPr>
      </p:pic>
    </p:spTree>
    <p:extLst>
      <p:ext uri="{BB962C8B-B14F-4D97-AF65-F5344CB8AC3E}">
        <p14:creationId xmlns:p14="http://schemas.microsoft.com/office/powerpoint/2010/main" val="62408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7377"/>
            <a:ext cx="8229600" cy="857250"/>
          </a:xfrm>
        </p:spPr>
        <p:txBody>
          <a:bodyPr>
            <a:normAutofit/>
          </a:bodyPr>
          <a:lstStyle/>
          <a:p>
            <a:r>
              <a:rPr lang="en-US" sz="2800" b="1" dirty="0"/>
              <a:t>Objective Tree</a:t>
            </a:r>
          </a:p>
        </p:txBody>
      </p:sp>
      <p:graphicFrame>
        <p:nvGraphicFramePr>
          <p:cNvPr id="6" name="Content Placeholder 5">
            <a:extLst>
              <a:ext uri="{FF2B5EF4-FFF2-40B4-BE49-F238E27FC236}">
                <a16:creationId xmlns:a16="http://schemas.microsoft.com/office/drawing/2014/main" id="{618A17C0-0F56-F6C4-4092-E902A8F2F061}"/>
              </a:ext>
            </a:extLst>
          </p:cNvPr>
          <p:cNvGraphicFramePr>
            <a:graphicFrameLocks noGrp="1"/>
          </p:cNvGraphicFramePr>
          <p:nvPr>
            <p:ph idx="1"/>
            <p:extLst>
              <p:ext uri="{D42A27DB-BD31-4B8C-83A1-F6EECF244321}">
                <p14:modId xmlns:p14="http://schemas.microsoft.com/office/powerpoint/2010/main" val="217006764"/>
              </p:ext>
            </p:extLst>
          </p:nvPr>
        </p:nvGraphicFramePr>
        <p:xfrm>
          <a:off x="1371600" y="438150"/>
          <a:ext cx="6096000" cy="4678440"/>
        </p:xfrm>
        <a:graphic>
          <a:graphicData uri="http://schemas.openxmlformats.org/drawingml/2006/table">
            <a:tbl>
              <a:tblPr firstRow="1" firstCol="1" bandRow="1">
                <a:tableStyleId>{5940675A-B579-460E-94D1-54222C63F5DA}</a:tableStyleId>
              </a:tblPr>
              <a:tblGrid>
                <a:gridCol w="547396">
                  <a:extLst>
                    <a:ext uri="{9D8B030D-6E8A-4147-A177-3AD203B41FA5}">
                      <a16:colId xmlns:a16="http://schemas.microsoft.com/office/drawing/2014/main" val="1772130449"/>
                    </a:ext>
                  </a:extLst>
                </a:gridCol>
                <a:gridCol w="2238062">
                  <a:extLst>
                    <a:ext uri="{9D8B030D-6E8A-4147-A177-3AD203B41FA5}">
                      <a16:colId xmlns:a16="http://schemas.microsoft.com/office/drawing/2014/main" val="555429913"/>
                    </a:ext>
                  </a:extLst>
                </a:gridCol>
                <a:gridCol w="1507363">
                  <a:extLst>
                    <a:ext uri="{9D8B030D-6E8A-4147-A177-3AD203B41FA5}">
                      <a16:colId xmlns:a16="http://schemas.microsoft.com/office/drawing/2014/main" val="675959378"/>
                    </a:ext>
                  </a:extLst>
                </a:gridCol>
                <a:gridCol w="1803179">
                  <a:extLst>
                    <a:ext uri="{9D8B030D-6E8A-4147-A177-3AD203B41FA5}">
                      <a16:colId xmlns:a16="http://schemas.microsoft.com/office/drawing/2014/main" val="382227071"/>
                    </a:ext>
                  </a:extLst>
                </a:gridCol>
              </a:tblGrid>
              <a:tr h="241960">
                <a:tc>
                  <a:txBody>
                    <a:bodyPr/>
                    <a:lstStyle/>
                    <a:p>
                      <a:pPr algn="ctr">
                        <a:lnSpc>
                          <a:spcPct val="115000"/>
                        </a:lnSpc>
                        <a:spcAft>
                          <a:spcPts val="1000"/>
                        </a:spcAft>
                      </a:pPr>
                      <a:r>
                        <a:rPr lang="en-US" sz="1600" dirty="0">
                          <a:effectLst/>
                        </a:rPr>
                        <a:t>O#</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gn="ctr">
                        <a:lnSpc>
                          <a:spcPct val="115000"/>
                        </a:lnSpc>
                        <a:spcAft>
                          <a:spcPts val="1000"/>
                        </a:spcAft>
                      </a:pPr>
                      <a:r>
                        <a:rPr lang="en-US" sz="1600" dirty="0">
                          <a:effectLst/>
                        </a:rPr>
                        <a:t>Objectives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gn="ctr">
                        <a:lnSpc>
                          <a:spcPct val="115000"/>
                        </a:lnSpc>
                        <a:spcAft>
                          <a:spcPts val="1000"/>
                        </a:spcAft>
                      </a:pPr>
                      <a:r>
                        <a:rPr lang="en-US" sz="1600" dirty="0">
                          <a:effectLst/>
                        </a:rPr>
                        <a:t>First level objectives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gn="ctr">
                        <a:lnSpc>
                          <a:spcPct val="115000"/>
                        </a:lnSpc>
                        <a:spcAft>
                          <a:spcPts val="1000"/>
                        </a:spcAft>
                      </a:pPr>
                      <a:r>
                        <a:rPr lang="en-US" sz="1600" dirty="0">
                          <a:effectLst/>
                        </a:rPr>
                        <a:t>Second level objectives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extLst>
                  <a:ext uri="{0D108BD9-81ED-4DB2-BD59-A6C34878D82A}">
                    <a16:rowId xmlns:a16="http://schemas.microsoft.com/office/drawing/2014/main" val="125872385"/>
                  </a:ext>
                </a:extLst>
              </a:tr>
              <a:tr h="423511">
                <a:tc>
                  <a:txBody>
                    <a:bodyPr/>
                    <a:lstStyle/>
                    <a:p>
                      <a:pPr>
                        <a:lnSpc>
                          <a:spcPct val="115000"/>
                        </a:lnSpc>
                        <a:spcAft>
                          <a:spcPts val="1000"/>
                        </a:spcAft>
                      </a:pPr>
                      <a:r>
                        <a:rPr lang="en-US" sz="1000" dirty="0">
                          <a:effectLst/>
                        </a:rPr>
                        <a:t>1</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nSpc>
                          <a:spcPct val="115000"/>
                        </a:lnSpc>
                        <a:spcAft>
                          <a:spcPts val="1000"/>
                        </a:spcAft>
                      </a:pPr>
                      <a:r>
                        <a:rPr lang="en-US" sz="1000" dirty="0">
                          <a:effectLst/>
                        </a:rPr>
                        <a:t>Creation of braille cells</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marL="342900" lvl="0" indent="-342900" algn="just">
                        <a:lnSpc>
                          <a:spcPct val="106000"/>
                        </a:lnSpc>
                        <a:spcAft>
                          <a:spcPts val="800"/>
                        </a:spcAft>
                        <a:buFont typeface="Symbol" panose="05050102010706020507" pitchFamily="18" charset="2"/>
                        <a:buChar char=""/>
                      </a:pPr>
                      <a:r>
                        <a:rPr lang="en-US" sz="1000">
                          <a:effectLst/>
                        </a:rPr>
                        <a:t>Six dot cells.</a:t>
                      </a:r>
                      <a:endParaRPr lang="en-IN" sz="1000">
                        <a:effectLst/>
                      </a:endParaRPr>
                    </a:p>
                    <a:p>
                      <a:pPr marL="342900" lvl="0" indent="-342900">
                        <a:lnSpc>
                          <a:spcPct val="115000"/>
                        </a:lnSpc>
                        <a:spcAft>
                          <a:spcPts val="1000"/>
                        </a:spcAft>
                        <a:buFont typeface="Symbol" panose="05050102010706020507" pitchFamily="18" charset="2"/>
                        <a:buChar char=""/>
                      </a:pPr>
                      <a:r>
                        <a:rPr lang="en-US" sz="1000">
                          <a:effectLst/>
                        </a:rPr>
                        <a:t>Eight dot cells.</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gn="ctr">
                        <a:lnSpc>
                          <a:spcPct val="115000"/>
                        </a:lnSpc>
                        <a:spcAft>
                          <a:spcPts val="1000"/>
                        </a:spcAft>
                      </a:pPr>
                      <a:r>
                        <a:rPr lang="en-US" sz="1000">
                          <a:effectLst/>
                        </a:rPr>
                        <a:t> </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extLst>
                  <a:ext uri="{0D108BD9-81ED-4DB2-BD59-A6C34878D82A}">
                    <a16:rowId xmlns:a16="http://schemas.microsoft.com/office/drawing/2014/main" val="2190106423"/>
                  </a:ext>
                </a:extLst>
              </a:tr>
              <a:tr h="778715">
                <a:tc>
                  <a:txBody>
                    <a:bodyPr/>
                    <a:lstStyle/>
                    <a:p>
                      <a:pPr>
                        <a:lnSpc>
                          <a:spcPct val="115000"/>
                        </a:lnSpc>
                        <a:spcAft>
                          <a:spcPts val="1000"/>
                        </a:spcAft>
                      </a:pPr>
                      <a:r>
                        <a:rPr lang="en-US" sz="1000">
                          <a:effectLst/>
                        </a:rPr>
                        <a:t>2</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nSpc>
                          <a:spcPct val="115000"/>
                        </a:lnSpc>
                        <a:spcAft>
                          <a:spcPts val="1000"/>
                        </a:spcAft>
                      </a:pPr>
                      <a:r>
                        <a:rPr lang="en-US" sz="1000" dirty="0">
                          <a:effectLst/>
                        </a:rPr>
                        <a:t>Accuracy of braille cells.</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marL="342900" lvl="0" indent="-342900">
                        <a:lnSpc>
                          <a:spcPct val="106000"/>
                        </a:lnSpc>
                        <a:spcAft>
                          <a:spcPts val="800"/>
                        </a:spcAft>
                        <a:buFont typeface="Symbol" panose="05050102010706020507" pitchFamily="18" charset="2"/>
                        <a:buChar char=""/>
                      </a:pPr>
                      <a:r>
                        <a:rPr lang="en-US" sz="1000">
                          <a:effectLst/>
                        </a:rPr>
                        <a:t>Grade 1 braille</a:t>
                      </a:r>
                      <a:endParaRPr lang="en-IN" sz="1000">
                        <a:effectLst/>
                      </a:endParaRPr>
                    </a:p>
                    <a:p>
                      <a:pPr marL="342900" lvl="0" indent="-342900">
                        <a:lnSpc>
                          <a:spcPct val="115000"/>
                        </a:lnSpc>
                        <a:buFont typeface="Symbol" panose="05050102010706020507" pitchFamily="18" charset="2"/>
                        <a:buChar char=""/>
                      </a:pPr>
                      <a:r>
                        <a:rPr lang="en-US" sz="1000">
                          <a:effectLst/>
                        </a:rPr>
                        <a:t>Grade 2 braille</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marL="342900" lvl="0" indent="-342900">
                        <a:lnSpc>
                          <a:spcPct val="106000"/>
                        </a:lnSpc>
                        <a:spcAft>
                          <a:spcPts val="800"/>
                        </a:spcAft>
                        <a:buFont typeface="Symbol" panose="05050102010706020507" pitchFamily="18" charset="2"/>
                        <a:buChar char=""/>
                      </a:pPr>
                      <a:r>
                        <a:rPr lang="en-US" sz="1000">
                          <a:effectLst/>
                        </a:rPr>
                        <a:t>Uncontracted (only common alphabets)</a:t>
                      </a:r>
                      <a:endParaRPr lang="en-IN" sz="1000">
                        <a:effectLst/>
                      </a:endParaRPr>
                    </a:p>
                    <a:p>
                      <a:pPr marL="342900" lvl="0" indent="-342900">
                        <a:lnSpc>
                          <a:spcPct val="115000"/>
                        </a:lnSpc>
                        <a:spcAft>
                          <a:spcPts val="1000"/>
                        </a:spcAft>
                        <a:buFont typeface="Symbol" panose="05050102010706020507" pitchFamily="18" charset="2"/>
                        <a:buChar char=""/>
                      </a:pPr>
                      <a:r>
                        <a:rPr lang="en-US" sz="1000">
                          <a:effectLst/>
                        </a:rPr>
                        <a:t>Contracted(Numbers, punctuation etc)</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extLst>
                  <a:ext uri="{0D108BD9-81ED-4DB2-BD59-A6C34878D82A}">
                    <a16:rowId xmlns:a16="http://schemas.microsoft.com/office/drawing/2014/main" val="3591805762"/>
                  </a:ext>
                </a:extLst>
              </a:tr>
              <a:tr h="538647">
                <a:tc>
                  <a:txBody>
                    <a:bodyPr/>
                    <a:lstStyle/>
                    <a:p>
                      <a:pPr>
                        <a:lnSpc>
                          <a:spcPct val="115000"/>
                        </a:lnSpc>
                        <a:spcAft>
                          <a:spcPts val="1000"/>
                        </a:spcAft>
                      </a:pPr>
                      <a:r>
                        <a:rPr lang="en-US" sz="1000">
                          <a:effectLst/>
                        </a:rPr>
                        <a:t>3</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nSpc>
                          <a:spcPct val="115000"/>
                        </a:lnSpc>
                        <a:spcAft>
                          <a:spcPts val="1000"/>
                        </a:spcAft>
                      </a:pPr>
                      <a:r>
                        <a:rPr lang="en-US" sz="1000" dirty="0">
                          <a:effectLst/>
                        </a:rPr>
                        <a:t>Should support modern education.</a:t>
                      </a:r>
                      <a:endParaRPr lang="en-IN" sz="1000" dirty="0">
                        <a:effectLst/>
                      </a:endParaRPr>
                    </a:p>
                    <a:p>
                      <a:pPr>
                        <a:lnSpc>
                          <a:spcPct val="115000"/>
                        </a:lnSpc>
                        <a:spcAft>
                          <a:spcPts val="1000"/>
                        </a:spcAft>
                      </a:pPr>
                      <a:r>
                        <a:rPr lang="en-US" sz="1000" dirty="0">
                          <a:effectLst/>
                        </a:rPr>
                        <a:t> </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marL="342900" lvl="0" indent="-342900">
                        <a:lnSpc>
                          <a:spcPct val="106000"/>
                        </a:lnSpc>
                        <a:spcAft>
                          <a:spcPts val="800"/>
                        </a:spcAft>
                        <a:buFont typeface="Symbol" panose="05050102010706020507" pitchFamily="18" charset="2"/>
                        <a:buChar char=""/>
                      </a:pPr>
                      <a:r>
                        <a:rPr lang="en-US" sz="1000">
                          <a:effectLst/>
                        </a:rPr>
                        <a:t>Reading and Writing</a:t>
                      </a:r>
                      <a:endParaRPr lang="en-IN" sz="1000">
                        <a:effectLst/>
                      </a:endParaRPr>
                    </a:p>
                    <a:p>
                      <a:pPr marL="342900" lvl="0" indent="-342900">
                        <a:lnSpc>
                          <a:spcPct val="115000"/>
                        </a:lnSpc>
                        <a:spcAft>
                          <a:spcPts val="1000"/>
                        </a:spcAft>
                        <a:buFont typeface="Symbol" panose="05050102010706020507" pitchFamily="18" charset="2"/>
                        <a:buChar char=""/>
                      </a:pPr>
                      <a:r>
                        <a:rPr lang="en-US" sz="1000">
                          <a:effectLst/>
                        </a:rPr>
                        <a:t>Easy to communicate</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gn="ctr">
                        <a:lnSpc>
                          <a:spcPct val="115000"/>
                        </a:lnSpc>
                        <a:spcAft>
                          <a:spcPts val="1000"/>
                        </a:spcAft>
                      </a:pPr>
                      <a:r>
                        <a:rPr lang="en-US" sz="1000">
                          <a:effectLst/>
                        </a:rPr>
                        <a:t> </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extLst>
                  <a:ext uri="{0D108BD9-81ED-4DB2-BD59-A6C34878D82A}">
                    <a16:rowId xmlns:a16="http://schemas.microsoft.com/office/drawing/2014/main" val="2780126784"/>
                  </a:ext>
                </a:extLst>
              </a:tr>
              <a:tr h="528855">
                <a:tc>
                  <a:txBody>
                    <a:bodyPr/>
                    <a:lstStyle/>
                    <a:p>
                      <a:pPr>
                        <a:lnSpc>
                          <a:spcPct val="115000"/>
                        </a:lnSpc>
                        <a:spcAft>
                          <a:spcPts val="1000"/>
                        </a:spcAft>
                      </a:pPr>
                      <a:r>
                        <a:rPr lang="en-US" sz="1000">
                          <a:effectLst/>
                        </a:rPr>
                        <a:t>4</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nSpc>
                          <a:spcPct val="115000"/>
                        </a:lnSpc>
                        <a:spcAft>
                          <a:spcPts val="1000"/>
                        </a:spcAft>
                      </a:pPr>
                      <a:r>
                        <a:rPr lang="en-US" sz="1000" dirty="0">
                          <a:effectLst/>
                        </a:rPr>
                        <a:t>It should be accessible.</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marL="342900" lvl="0" indent="-342900">
                        <a:lnSpc>
                          <a:spcPct val="106000"/>
                        </a:lnSpc>
                        <a:spcAft>
                          <a:spcPts val="800"/>
                        </a:spcAft>
                        <a:buFont typeface="Symbol" panose="05050102010706020507" pitchFamily="18" charset="2"/>
                        <a:buChar char=""/>
                      </a:pPr>
                      <a:r>
                        <a:rPr lang="en-US" sz="1000" dirty="0">
                          <a:effectLst/>
                        </a:rPr>
                        <a:t>Should be easily available</a:t>
                      </a:r>
                      <a:endParaRPr lang="en-IN" sz="1000" dirty="0">
                        <a:effectLst/>
                      </a:endParaRPr>
                    </a:p>
                    <a:p>
                      <a:pPr marL="342900" lvl="0" indent="-342900">
                        <a:lnSpc>
                          <a:spcPct val="115000"/>
                        </a:lnSpc>
                        <a:spcAft>
                          <a:spcPts val="1000"/>
                        </a:spcAft>
                        <a:buFont typeface="Symbol" panose="05050102010706020507" pitchFamily="18" charset="2"/>
                        <a:buChar char=""/>
                      </a:pPr>
                      <a:r>
                        <a:rPr lang="en-US" sz="1000" dirty="0">
                          <a:effectLst/>
                        </a:rPr>
                        <a:t>User friendly</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gn="ctr">
                        <a:lnSpc>
                          <a:spcPct val="115000"/>
                        </a:lnSpc>
                        <a:spcAft>
                          <a:spcPts val="1000"/>
                        </a:spcAft>
                      </a:pPr>
                      <a:r>
                        <a:rPr lang="en-US" sz="1000">
                          <a:effectLst/>
                        </a:rPr>
                        <a:t> </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extLst>
                  <a:ext uri="{0D108BD9-81ED-4DB2-BD59-A6C34878D82A}">
                    <a16:rowId xmlns:a16="http://schemas.microsoft.com/office/drawing/2014/main" val="2316257895"/>
                  </a:ext>
                </a:extLst>
              </a:tr>
              <a:tr h="1130871">
                <a:tc>
                  <a:txBody>
                    <a:bodyPr/>
                    <a:lstStyle/>
                    <a:p>
                      <a:pPr>
                        <a:lnSpc>
                          <a:spcPct val="115000"/>
                        </a:lnSpc>
                        <a:spcAft>
                          <a:spcPts val="1000"/>
                        </a:spcAft>
                      </a:pPr>
                      <a:r>
                        <a:rPr lang="en-US" sz="1000">
                          <a:effectLst/>
                        </a:rPr>
                        <a:t>5</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nSpc>
                          <a:spcPct val="115000"/>
                        </a:lnSpc>
                        <a:spcAft>
                          <a:spcPts val="1000"/>
                        </a:spcAft>
                      </a:pPr>
                      <a:r>
                        <a:rPr lang="en-US" sz="1000" dirty="0">
                          <a:effectLst/>
                        </a:rPr>
                        <a:t>Communication between man and braille typewriter.</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marL="342900" lvl="0" indent="-342900">
                        <a:lnSpc>
                          <a:spcPct val="106000"/>
                        </a:lnSpc>
                        <a:spcAft>
                          <a:spcPts val="800"/>
                        </a:spcAft>
                        <a:buFont typeface="Symbol" panose="05050102010706020507" pitchFamily="18" charset="2"/>
                        <a:buChar char=""/>
                      </a:pPr>
                      <a:r>
                        <a:rPr lang="en-US" sz="1000" dirty="0">
                          <a:effectLst/>
                        </a:rPr>
                        <a:t>QWERTY keyboard</a:t>
                      </a:r>
                      <a:endParaRPr lang="en-IN" sz="1000" dirty="0">
                        <a:effectLst/>
                      </a:endParaRPr>
                    </a:p>
                    <a:p>
                      <a:pPr marL="342900" lvl="0" indent="-342900">
                        <a:lnSpc>
                          <a:spcPct val="106000"/>
                        </a:lnSpc>
                        <a:spcAft>
                          <a:spcPts val="800"/>
                        </a:spcAft>
                        <a:buFont typeface="Symbol" panose="05050102010706020507" pitchFamily="18" charset="2"/>
                        <a:buChar char=""/>
                      </a:pPr>
                      <a:r>
                        <a:rPr lang="en-US" sz="1000" dirty="0">
                          <a:effectLst/>
                        </a:rPr>
                        <a:t>Braille keyboard</a:t>
                      </a:r>
                      <a:endParaRPr lang="en-IN" sz="1000" dirty="0">
                        <a:effectLst/>
                      </a:endParaRPr>
                    </a:p>
                    <a:p>
                      <a:pPr marL="342900" lvl="0" indent="-342900">
                        <a:lnSpc>
                          <a:spcPct val="106000"/>
                        </a:lnSpc>
                        <a:spcAft>
                          <a:spcPts val="800"/>
                        </a:spcAft>
                        <a:buFont typeface="Symbol" panose="05050102010706020507" pitchFamily="18" charset="2"/>
                        <a:buChar char=""/>
                      </a:pPr>
                      <a:r>
                        <a:rPr lang="en-US" sz="1000" dirty="0">
                          <a:effectLst/>
                        </a:rPr>
                        <a:t>Voice recognition</a:t>
                      </a:r>
                      <a:endParaRPr lang="en-IN" sz="1000" dirty="0">
                        <a:effectLst/>
                      </a:endParaRPr>
                    </a:p>
                    <a:p>
                      <a:pPr marL="342900" lvl="0" indent="-342900">
                        <a:lnSpc>
                          <a:spcPct val="115000"/>
                        </a:lnSpc>
                        <a:spcAft>
                          <a:spcPts val="1000"/>
                        </a:spcAft>
                        <a:buFont typeface="Symbol" panose="05050102010706020507" pitchFamily="18" charset="2"/>
                        <a:buChar char=""/>
                      </a:pPr>
                      <a:r>
                        <a:rPr lang="en-US" sz="1000" dirty="0">
                          <a:effectLst/>
                        </a:rPr>
                        <a:t>Image recognition</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gn="ctr">
                        <a:lnSpc>
                          <a:spcPct val="115000"/>
                        </a:lnSpc>
                        <a:spcAft>
                          <a:spcPts val="1000"/>
                        </a:spcAft>
                      </a:pPr>
                      <a:r>
                        <a:rPr lang="en-US" sz="1000" dirty="0">
                          <a:effectLst/>
                        </a:rPr>
                        <a:t> </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extLst>
                  <a:ext uri="{0D108BD9-81ED-4DB2-BD59-A6C34878D82A}">
                    <a16:rowId xmlns:a16="http://schemas.microsoft.com/office/drawing/2014/main" val="4098854396"/>
                  </a:ext>
                </a:extLst>
              </a:tr>
              <a:tr h="548441">
                <a:tc>
                  <a:txBody>
                    <a:bodyPr/>
                    <a:lstStyle/>
                    <a:p>
                      <a:pPr>
                        <a:lnSpc>
                          <a:spcPct val="115000"/>
                        </a:lnSpc>
                        <a:spcAft>
                          <a:spcPts val="1000"/>
                        </a:spcAft>
                      </a:pPr>
                      <a:r>
                        <a:rPr lang="en-US" sz="1000">
                          <a:effectLst/>
                        </a:rPr>
                        <a:t>6</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nSpc>
                          <a:spcPct val="115000"/>
                        </a:lnSpc>
                        <a:spcAft>
                          <a:spcPts val="1000"/>
                        </a:spcAft>
                      </a:pPr>
                      <a:r>
                        <a:rPr lang="en-US" sz="1000">
                          <a:effectLst/>
                        </a:rPr>
                        <a:t>Affordable.</a:t>
                      </a:r>
                      <a:endParaRPr lang="en-IN" sz="100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marL="342900" lvl="0" indent="-342900">
                        <a:lnSpc>
                          <a:spcPct val="106000"/>
                        </a:lnSpc>
                        <a:spcAft>
                          <a:spcPts val="800"/>
                        </a:spcAft>
                        <a:buFont typeface="Symbol" panose="05050102010706020507" pitchFamily="18" charset="2"/>
                        <a:buChar char=""/>
                      </a:pPr>
                      <a:r>
                        <a:rPr lang="en-US" sz="1000" dirty="0">
                          <a:effectLst/>
                        </a:rPr>
                        <a:t>Lesser cost</a:t>
                      </a:r>
                      <a:endParaRPr lang="en-IN" sz="1000" dirty="0">
                        <a:effectLst/>
                      </a:endParaRPr>
                    </a:p>
                    <a:p>
                      <a:pPr marL="342900" lvl="0" indent="-342900">
                        <a:lnSpc>
                          <a:spcPct val="115000"/>
                        </a:lnSpc>
                        <a:spcAft>
                          <a:spcPts val="1000"/>
                        </a:spcAft>
                        <a:buFont typeface="Symbol" panose="05050102010706020507" pitchFamily="18" charset="2"/>
                        <a:buChar char=""/>
                      </a:pPr>
                      <a:r>
                        <a:rPr lang="en-US" sz="1000" dirty="0">
                          <a:effectLst/>
                        </a:rPr>
                        <a:t>Fulfil customer needs</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tc>
                  <a:txBody>
                    <a:bodyPr/>
                    <a:lstStyle/>
                    <a:p>
                      <a:pPr algn="ctr">
                        <a:lnSpc>
                          <a:spcPct val="115000"/>
                        </a:lnSpc>
                        <a:spcAft>
                          <a:spcPts val="1000"/>
                        </a:spcAft>
                      </a:pPr>
                      <a:r>
                        <a:rPr lang="en-US" sz="1000" dirty="0">
                          <a:effectLst/>
                        </a:rPr>
                        <a:t> </a:t>
                      </a:r>
                      <a:endParaRPr lang="en-IN" sz="10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071" marR="44071" marT="0" marB="0"/>
                </a:tc>
                <a:extLst>
                  <a:ext uri="{0D108BD9-81ED-4DB2-BD59-A6C34878D82A}">
                    <a16:rowId xmlns:a16="http://schemas.microsoft.com/office/drawing/2014/main" val="675241182"/>
                  </a:ext>
                </a:extLst>
              </a:tr>
            </a:tbl>
          </a:graphicData>
        </a:graphic>
      </p:graphicFrame>
      <p:sp>
        <p:nvSpPr>
          <p:cNvPr id="4" name="Footer Placeholder 3"/>
          <p:cNvSpPr>
            <a:spLocks noGrp="1"/>
          </p:cNvSpPr>
          <p:nvPr>
            <p:ph type="ftr" sz="quarter" idx="11"/>
          </p:nvPr>
        </p:nvSpPr>
        <p:spPr/>
        <p:txBody>
          <a:bodyPr/>
          <a:lstStyle/>
          <a:p>
            <a:r>
              <a:rPr lang="en-US"/>
              <a:t>School of Mechanical Engineering</a:t>
            </a:r>
          </a:p>
        </p:txBody>
      </p:sp>
      <p:sp>
        <p:nvSpPr>
          <p:cNvPr id="5" name="Slide Number Placeholder 4"/>
          <p:cNvSpPr>
            <a:spLocks noGrp="1"/>
          </p:cNvSpPr>
          <p:nvPr>
            <p:ph type="sldNum" sz="quarter" idx="12"/>
          </p:nvPr>
        </p:nvSpPr>
        <p:spPr/>
        <p:txBody>
          <a:bodyPr/>
          <a:lstStyle/>
          <a:p>
            <a:fld id="{4F987987-4799-4B45-AD79-5FA519A45E83}" type="slidenum">
              <a:rPr lang="en-US" smtClean="0"/>
              <a:t>6</a:t>
            </a:fld>
            <a:endParaRPr lang="en-US"/>
          </a:p>
        </p:txBody>
      </p:sp>
    </p:spTree>
    <p:extLst>
      <p:ext uri="{BB962C8B-B14F-4D97-AF65-F5344CB8AC3E}">
        <p14:creationId xmlns:p14="http://schemas.microsoft.com/office/powerpoint/2010/main" val="3705021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7650"/>
            <a:ext cx="8229600" cy="857250"/>
          </a:xfrm>
        </p:spPr>
        <p:txBody>
          <a:bodyPr>
            <a:normAutofit/>
          </a:bodyPr>
          <a:lstStyle/>
          <a:p>
            <a:r>
              <a:rPr lang="en-US" sz="2800" b="1" dirty="0"/>
              <a:t>Morphological Chart</a:t>
            </a:r>
            <a:endParaRPr lang="en-US" sz="2800" dirty="0"/>
          </a:p>
        </p:txBody>
      </p:sp>
      <p:sp>
        <p:nvSpPr>
          <p:cNvPr id="5" name="Footer Placeholder 4"/>
          <p:cNvSpPr>
            <a:spLocks noGrp="1"/>
          </p:cNvSpPr>
          <p:nvPr>
            <p:ph type="ftr" sz="quarter" idx="11"/>
          </p:nvPr>
        </p:nvSpPr>
        <p:spPr/>
        <p:txBody>
          <a:bodyPr/>
          <a:lstStyle/>
          <a:p>
            <a:r>
              <a:rPr lang="en-US"/>
              <a:t>School of Mechanical Engineering</a:t>
            </a:r>
          </a:p>
        </p:txBody>
      </p:sp>
      <p:sp>
        <p:nvSpPr>
          <p:cNvPr id="6" name="Slide Number Placeholder 5"/>
          <p:cNvSpPr>
            <a:spLocks noGrp="1"/>
          </p:cNvSpPr>
          <p:nvPr>
            <p:ph type="sldNum" sz="quarter" idx="12"/>
          </p:nvPr>
        </p:nvSpPr>
        <p:spPr/>
        <p:txBody>
          <a:bodyPr/>
          <a:lstStyle/>
          <a:p>
            <a:fld id="{4F987987-4799-4B45-AD79-5FA519A45E83}" type="slidenum">
              <a:rPr lang="en-US" smtClean="0"/>
              <a:t>7</a:t>
            </a:fld>
            <a:endParaRPr lang="en-US"/>
          </a:p>
        </p:txBody>
      </p:sp>
      <p:sp>
        <p:nvSpPr>
          <p:cNvPr id="9" name="Content Placeholder 8">
            <a:extLst>
              <a:ext uri="{FF2B5EF4-FFF2-40B4-BE49-F238E27FC236}">
                <a16:creationId xmlns:a16="http://schemas.microsoft.com/office/drawing/2014/main" id="{3A972950-5B97-22EC-23CC-178730C61984}"/>
              </a:ext>
            </a:extLst>
          </p:cNvPr>
          <p:cNvSpPr>
            <a:spLocks noGrp="1"/>
          </p:cNvSpPr>
          <p:nvPr>
            <p:ph idx="1"/>
          </p:nvPr>
        </p:nvSpPr>
        <p:spPr>
          <a:xfrm flipV="1">
            <a:off x="0" y="4594622"/>
            <a:ext cx="8686800" cy="720327"/>
          </a:xfrm>
        </p:spPr>
        <p:txBody>
          <a:bodyPr/>
          <a:lstStyle/>
          <a:p>
            <a:pPr marL="0" indent="0">
              <a:buNone/>
            </a:pPr>
            <a:endParaRPr lang="en-IN" dirty="0"/>
          </a:p>
        </p:txBody>
      </p:sp>
      <p:graphicFrame>
        <p:nvGraphicFramePr>
          <p:cNvPr id="10" name="Content Placeholder 7">
            <a:extLst>
              <a:ext uri="{FF2B5EF4-FFF2-40B4-BE49-F238E27FC236}">
                <a16:creationId xmlns:a16="http://schemas.microsoft.com/office/drawing/2014/main" id="{B39A06B3-D6D9-1A3B-6587-9145D23C0698}"/>
              </a:ext>
            </a:extLst>
          </p:cNvPr>
          <p:cNvGraphicFramePr>
            <a:graphicFrameLocks/>
          </p:cNvGraphicFramePr>
          <p:nvPr>
            <p:extLst>
              <p:ext uri="{D42A27DB-BD31-4B8C-83A1-F6EECF244321}">
                <p14:modId xmlns:p14="http://schemas.microsoft.com/office/powerpoint/2010/main" val="1952572637"/>
              </p:ext>
            </p:extLst>
          </p:nvPr>
        </p:nvGraphicFramePr>
        <p:xfrm>
          <a:off x="838200" y="429958"/>
          <a:ext cx="7543800" cy="4573674"/>
        </p:xfrm>
        <a:graphic>
          <a:graphicData uri="http://schemas.openxmlformats.org/drawingml/2006/table">
            <a:tbl>
              <a:tblPr firstRow="1" firstCol="1" bandRow="1">
                <a:tableStyleId>{5940675A-B579-460E-94D1-54222C63F5DA}</a:tableStyleId>
              </a:tblPr>
              <a:tblGrid>
                <a:gridCol w="719120">
                  <a:extLst>
                    <a:ext uri="{9D8B030D-6E8A-4147-A177-3AD203B41FA5}">
                      <a16:colId xmlns:a16="http://schemas.microsoft.com/office/drawing/2014/main" val="2372400405"/>
                    </a:ext>
                  </a:extLst>
                </a:gridCol>
                <a:gridCol w="676549">
                  <a:extLst>
                    <a:ext uri="{9D8B030D-6E8A-4147-A177-3AD203B41FA5}">
                      <a16:colId xmlns:a16="http://schemas.microsoft.com/office/drawing/2014/main" val="2679810774"/>
                    </a:ext>
                  </a:extLst>
                </a:gridCol>
                <a:gridCol w="1347531">
                  <a:extLst>
                    <a:ext uri="{9D8B030D-6E8A-4147-A177-3AD203B41FA5}">
                      <a16:colId xmlns:a16="http://schemas.microsoft.com/office/drawing/2014/main" val="4237382951"/>
                    </a:ext>
                  </a:extLst>
                </a:gridCol>
                <a:gridCol w="1078593">
                  <a:extLst>
                    <a:ext uri="{9D8B030D-6E8A-4147-A177-3AD203B41FA5}">
                      <a16:colId xmlns:a16="http://schemas.microsoft.com/office/drawing/2014/main" val="3764480721"/>
                    </a:ext>
                  </a:extLst>
                </a:gridCol>
                <a:gridCol w="1267277">
                  <a:extLst>
                    <a:ext uri="{9D8B030D-6E8A-4147-A177-3AD203B41FA5}">
                      <a16:colId xmlns:a16="http://schemas.microsoft.com/office/drawing/2014/main" val="903749791"/>
                    </a:ext>
                  </a:extLst>
                </a:gridCol>
                <a:gridCol w="1169488">
                  <a:extLst>
                    <a:ext uri="{9D8B030D-6E8A-4147-A177-3AD203B41FA5}">
                      <a16:colId xmlns:a16="http://schemas.microsoft.com/office/drawing/2014/main" val="3096607495"/>
                    </a:ext>
                  </a:extLst>
                </a:gridCol>
                <a:gridCol w="1285242">
                  <a:extLst>
                    <a:ext uri="{9D8B030D-6E8A-4147-A177-3AD203B41FA5}">
                      <a16:colId xmlns:a16="http://schemas.microsoft.com/office/drawing/2014/main" val="431876329"/>
                    </a:ext>
                  </a:extLst>
                </a:gridCol>
              </a:tblGrid>
              <a:tr h="116395">
                <a:tc>
                  <a:txBody>
                    <a:bodyPr/>
                    <a:lstStyle/>
                    <a:p>
                      <a:pPr>
                        <a:lnSpc>
                          <a:spcPct val="115000"/>
                        </a:lnSpc>
                        <a:spcAft>
                          <a:spcPts val="1000"/>
                        </a:spcAft>
                      </a:pPr>
                      <a:r>
                        <a:rPr lang="en-US" sz="900">
                          <a:effectLst/>
                        </a:rPr>
                        <a:t>Functions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Means►</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Means 1</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Means 2</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Means 3</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Means 4</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Means 5</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1521253549"/>
                  </a:ext>
                </a:extLst>
              </a:tr>
              <a:tr h="370140">
                <a:tc gridSpan="2">
                  <a:txBody>
                    <a:bodyPr/>
                    <a:lstStyle/>
                    <a:p>
                      <a:pPr>
                        <a:lnSpc>
                          <a:spcPct val="115000"/>
                        </a:lnSpc>
                        <a:spcAft>
                          <a:spcPts val="1000"/>
                        </a:spcAft>
                      </a:pPr>
                      <a:r>
                        <a:rPr lang="en-US" sz="900">
                          <a:effectLst/>
                        </a:rPr>
                        <a:t>Hold paper</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By manually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load roll paper</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Hammer mechanism</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Braille slate</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228996460"/>
                  </a:ext>
                </a:extLst>
              </a:tr>
              <a:tr h="0">
                <a:tc gridSpan="2">
                  <a:txBody>
                    <a:bodyPr/>
                    <a:lstStyle/>
                    <a:p>
                      <a:pPr>
                        <a:lnSpc>
                          <a:spcPct val="115000"/>
                        </a:lnSpc>
                        <a:spcAft>
                          <a:spcPts val="1000"/>
                        </a:spcAft>
                      </a:pPr>
                      <a:r>
                        <a:rPr lang="en-US" sz="900">
                          <a:effectLst/>
                        </a:rPr>
                        <a:t>Braille type writer on(POWER SUPPLY)</a:t>
                      </a:r>
                      <a:endParaRPr lang="en-IN" sz="900">
                        <a:effectLst/>
                      </a:endParaRPr>
                    </a:p>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dirty="0">
                          <a:effectLst/>
                        </a:rPr>
                        <a:t>AC</a:t>
                      </a:r>
                      <a:endParaRPr lang="en-IN"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dirty="0">
                          <a:effectLst/>
                        </a:rPr>
                        <a:t>AC Rectifier</a:t>
                      </a:r>
                      <a:endParaRPr lang="en-IN" sz="900" dirty="0">
                        <a:effectLst/>
                      </a:endParaRPr>
                    </a:p>
                    <a:p>
                      <a:pPr>
                        <a:lnSpc>
                          <a:spcPct val="115000"/>
                        </a:lnSpc>
                        <a:spcAft>
                          <a:spcPts val="1000"/>
                        </a:spcAft>
                      </a:pPr>
                      <a:r>
                        <a:rPr lang="en-US" sz="900" dirty="0">
                          <a:effectLst/>
                        </a:rPr>
                        <a:t> </a:t>
                      </a:r>
                      <a:endParaRPr lang="en-IN"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Battery</a:t>
                      </a:r>
                      <a:endParaRPr lang="en-IN" sz="900">
                        <a:effectLst/>
                      </a:endParaRPr>
                    </a:p>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dirty="0">
                          <a:effectLst/>
                        </a:rPr>
                        <a:t>USB</a:t>
                      </a:r>
                      <a:endParaRPr lang="en-IN"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1745817401"/>
                  </a:ext>
                </a:extLst>
              </a:tr>
              <a:tr h="370140">
                <a:tc gridSpan="2">
                  <a:txBody>
                    <a:bodyPr/>
                    <a:lstStyle/>
                    <a:p>
                      <a:pPr>
                        <a:lnSpc>
                          <a:spcPct val="115000"/>
                        </a:lnSpc>
                        <a:spcAft>
                          <a:spcPts val="1000"/>
                        </a:spcAft>
                      </a:pPr>
                      <a:r>
                        <a:rPr lang="en-US" sz="900">
                          <a:effectLst/>
                        </a:rPr>
                        <a:t>Alignment of paper</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Paper feed mechanism</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Upper case position</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dirty="0">
                          <a:effectLst/>
                        </a:rPr>
                        <a:t>Lower case position </a:t>
                      </a:r>
                      <a:endParaRPr lang="en-IN"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2547812169"/>
                  </a:ext>
                </a:extLst>
              </a:tr>
              <a:tr h="370140">
                <a:tc gridSpan="2">
                  <a:txBody>
                    <a:bodyPr/>
                    <a:lstStyle/>
                    <a:p>
                      <a:pPr>
                        <a:lnSpc>
                          <a:spcPct val="115000"/>
                        </a:lnSpc>
                        <a:spcAft>
                          <a:spcPts val="1000"/>
                        </a:spcAft>
                      </a:pPr>
                      <a:r>
                        <a:rPr lang="en-US" sz="900">
                          <a:effectLst/>
                        </a:rPr>
                        <a:t>Providing input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By laptop/computer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Via WIFI</a:t>
                      </a:r>
                      <a:endParaRPr lang="en-IN" sz="900">
                        <a:effectLst/>
                      </a:endParaRPr>
                    </a:p>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Voice recognition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Scanning mechanism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3351648891"/>
                  </a:ext>
                </a:extLst>
              </a:tr>
              <a:tr h="370140">
                <a:tc gridSpan="2">
                  <a:txBody>
                    <a:bodyPr/>
                    <a:lstStyle/>
                    <a:p>
                      <a:pPr>
                        <a:lnSpc>
                          <a:spcPct val="115000"/>
                        </a:lnSpc>
                        <a:spcAft>
                          <a:spcPts val="1000"/>
                        </a:spcAft>
                      </a:pPr>
                      <a:r>
                        <a:rPr lang="en-US" sz="900">
                          <a:effectLst/>
                        </a:rPr>
                        <a:t>Reading input</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By Arduino code</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C language</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dirty="0">
                          <a:effectLst/>
                        </a:rPr>
                        <a:t>Python</a:t>
                      </a:r>
                      <a:endParaRPr lang="en-IN"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1697824076"/>
                  </a:ext>
                </a:extLst>
              </a:tr>
              <a:tr h="116395">
                <a:tc gridSpan="2">
                  <a:txBody>
                    <a:bodyPr/>
                    <a:lstStyle/>
                    <a:p>
                      <a:pPr>
                        <a:lnSpc>
                          <a:spcPct val="115000"/>
                        </a:lnSpc>
                        <a:spcAft>
                          <a:spcPts val="1000"/>
                        </a:spcAft>
                      </a:pPr>
                      <a:r>
                        <a:rPr lang="en-US" sz="900">
                          <a:effectLst/>
                        </a:rPr>
                        <a:t>Normal to braille letters.</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Braille code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Braille translators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3712203809"/>
                  </a:ext>
                </a:extLst>
              </a:tr>
              <a:tr h="309720">
                <a:tc gridSpan="2">
                  <a:txBody>
                    <a:bodyPr/>
                    <a:lstStyle/>
                    <a:p>
                      <a:pPr>
                        <a:lnSpc>
                          <a:spcPct val="115000"/>
                        </a:lnSpc>
                        <a:spcAft>
                          <a:spcPts val="1000"/>
                        </a:spcAft>
                      </a:pPr>
                      <a:r>
                        <a:rPr lang="en-US" sz="900">
                          <a:effectLst/>
                        </a:rPr>
                        <a:t>Holding of stylus</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C-Clamp</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Linear servo mechanism</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Lifting clamp</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1470002668"/>
                  </a:ext>
                </a:extLst>
              </a:tr>
              <a:tr h="309720">
                <a:tc gridSpan="2">
                  <a:txBody>
                    <a:bodyPr/>
                    <a:lstStyle/>
                    <a:p>
                      <a:pPr>
                        <a:lnSpc>
                          <a:spcPct val="115000"/>
                        </a:lnSpc>
                        <a:spcAft>
                          <a:spcPts val="1000"/>
                        </a:spcAft>
                      </a:pPr>
                      <a:r>
                        <a:rPr lang="en-US" sz="900">
                          <a:effectLst/>
                        </a:rPr>
                        <a:t>Movement of stylus</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Servo motor</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Stepper motor</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Belt drive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Chain drive</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DC Motor</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1895464837"/>
                  </a:ext>
                </a:extLst>
              </a:tr>
              <a:tr h="236581">
                <a:tc gridSpan="2">
                  <a:txBody>
                    <a:bodyPr/>
                    <a:lstStyle/>
                    <a:p>
                      <a:pPr>
                        <a:lnSpc>
                          <a:spcPct val="115000"/>
                        </a:lnSpc>
                        <a:spcAft>
                          <a:spcPts val="1000"/>
                        </a:spcAft>
                      </a:pPr>
                      <a:r>
                        <a:rPr lang="en-US" sz="900">
                          <a:effectLst/>
                        </a:rPr>
                        <a:t>Printing / Pressing method</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Pointer moving Towards first braille cell.</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Manually paper moving</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Offset printing method</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878684453"/>
                  </a:ext>
                </a:extLst>
              </a:tr>
              <a:tr h="365241">
                <a:tc gridSpan="2">
                  <a:txBody>
                    <a:bodyPr/>
                    <a:lstStyle/>
                    <a:p>
                      <a:pPr>
                        <a:lnSpc>
                          <a:spcPct val="115000"/>
                        </a:lnSpc>
                        <a:spcAft>
                          <a:spcPts val="1000"/>
                        </a:spcAft>
                      </a:pPr>
                      <a:r>
                        <a:rPr lang="en-US" sz="900">
                          <a:effectLst/>
                        </a:rPr>
                        <a:t>Maintaining constant speed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AC motor</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DC motor</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Stepper motor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Servo motor</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752869702"/>
                  </a:ext>
                </a:extLst>
              </a:tr>
              <a:tr h="482815">
                <a:tc gridSpan="2">
                  <a:txBody>
                    <a:bodyPr/>
                    <a:lstStyle/>
                    <a:p>
                      <a:pPr>
                        <a:lnSpc>
                          <a:spcPct val="115000"/>
                        </a:lnSpc>
                        <a:spcAft>
                          <a:spcPts val="1000"/>
                        </a:spcAft>
                      </a:pPr>
                      <a:r>
                        <a:rPr lang="en-US" sz="900">
                          <a:effectLst/>
                        </a:rPr>
                        <a:t>Paper for printing braille letters</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GSM 11*9</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Aluminum foil sheet</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Bond sheets</a:t>
                      </a:r>
                      <a:endParaRPr lang="en-IN" sz="900">
                        <a:effectLst/>
                      </a:endParaRPr>
                    </a:p>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1128417791"/>
                  </a:ext>
                </a:extLst>
              </a:tr>
              <a:tr h="368507">
                <a:tc gridSpan="2">
                  <a:txBody>
                    <a:bodyPr/>
                    <a:lstStyle/>
                    <a:p>
                      <a:pPr>
                        <a:lnSpc>
                          <a:spcPct val="115000"/>
                        </a:lnSpc>
                        <a:spcAft>
                          <a:spcPts val="1000"/>
                        </a:spcAft>
                      </a:pPr>
                      <a:r>
                        <a:rPr lang="en-US" sz="900">
                          <a:effectLst/>
                        </a:rPr>
                        <a:t>Display of braille letters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hMerge="1">
                  <a:txBody>
                    <a:bodyPr/>
                    <a:lstStyle/>
                    <a:p>
                      <a:endParaRPr lang="en-IN"/>
                    </a:p>
                  </a:txBody>
                  <a:tcPr/>
                </a:tc>
                <a:tc>
                  <a:txBody>
                    <a:bodyPr/>
                    <a:lstStyle/>
                    <a:p>
                      <a:pPr>
                        <a:lnSpc>
                          <a:spcPct val="115000"/>
                        </a:lnSpc>
                        <a:spcAft>
                          <a:spcPts val="1000"/>
                        </a:spcAft>
                      </a:pPr>
                      <a:r>
                        <a:rPr lang="en-US" sz="900">
                          <a:effectLst/>
                        </a:rPr>
                        <a:t>OLED display</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LCD display</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a:effectLst/>
                        </a:rPr>
                        <a:t> </a:t>
                      </a:r>
                      <a:endParaRPr lang="en-IN" sz="90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tc>
                  <a:txBody>
                    <a:bodyPr/>
                    <a:lstStyle/>
                    <a:p>
                      <a:pPr>
                        <a:lnSpc>
                          <a:spcPct val="115000"/>
                        </a:lnSpc>
                        <a:spcAft>
                          <a:spcPts val="1000"/>
                        </a:spcAft>
                      </a:pPr>
                      <a:r>
                        <a:rPr lang="en-US" sz="900" dirty="0">
                          <a:effectLst/>
                        </a:rPr>
                        <a:t> </a:t>
                      </a:r>
                      <a:endParaRPr lang="en-IN" sz="9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19596" marR="19596" marT="0" marB="0"/>
                </a:tc>
                <a:extLst>
                  <a:ext uri="{0D108BD9-81ED-4DB2-BD59-A6C34878D82A}">
                    <a16:rowId xmlns:a16="http://schemas.microsoft.com/office/drawing/2014/main" val="2994571867"/>
                  </a:ext>
                </a:extLst>
              </a:tr>
            </a:tbl>
          </a:graphicData>
        </a:graphic>
      </p:graphicFrame>
    </p:spTree>
    <p:extLst>
      <p:ext uri="{BB962C8B-B14F-4D97-AF65-F5344CB8AC3E}">
        <p14:creationId xmlns:p14="http://schemas.microsoft.com/office/powerpoint/2010/main" val="3334334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26E6F-A59A-500D-17C1-3FB2AD91AF51}"/>
              </a:ext>
            </a:extLst>
          </p:cNvPr>
          <p:cNvSpPr>
            <a:spLocks noGrp="1"/>
          </p:cNvSpPr>
          <p:nvPr>
            <p:ph type="title"/>
          </p:nvPr>
        </p:nvSpPr>
        <p:spPr>
          <a:xfrm>
            <a:off x="403301" y="-174995"/>
            <a:ext cx="8229600" cy="857250"/>
          </a:xfrm>
        </p:spPr>
        <p:txBody>
          <a:bodyPr>
            <a:normAutofit/>
          </a:bodyPr>
          <a:lstStyle/>
          <a:p>
            <a:r>
              <a:rPr lang="en-US" sz="2800" b="1" dirty="0"/>
              <a:t>Design Alternatives</a:t>
            </a:r>
            <a:endParaRPr lang="en-IN" sz="2800" dirty="0"/>
          </a:p>
        </p:txBody>
      </p:sp>
      <p:sp>
        <p:nvSpPr>
          <p:cNvPr id="3" name="Content Placeholder 2">
            <a:extLst>
              <a:ext uri="{FF2B5EF4-FFF2-40B4-BE49-F238E27FC236}">
                <a16:creationId xmlns:a16="http://schemas.microsoft.com/office/drawing/2014/main" id="{C678E800-4E07-4101-6361-7ED30D12AEDE}"/>
              </a:ext>
            </a:extLst>
          </p:cNvPr>
          <p:cNvSpPr>
            <a:spLocks noGrp="1"/>
          </p:cNvSpPr>
          <p:nvPr>
            <p:ph sz="half" idx="1"/>
          </p:nvPr>
        </p:nvSpPr>
        <p:spPr>
          <a:xfrm>
            <a:off x="457200" y="438150"/>
            <a:ext cx="4038600" cy="2133600"/>
          </a:xfrm>
          <a:ln>
            <a:solidFill>
              <a:schemeClr val="accent1"/>
            </a:solidFill>
          </a:ln>
        </p:spPr>
        <p:txBody>
          <a:bodyPr>
            <a:normAutofit/>
          </a:bodyPr>
          <a:lstStyle/>
          <a:p>
            <a:r>
              <a:rPr lang="en-IN" sz="1600" dirty="0"/>
              <a:t>Alternate 1</a:t>
            </a:r>
          </a:p>
        </p:txBody>
      </p:sp>
      <p:sp>
        <p:nvSpPr>
          <p:cNvPr id="4" name="Content Placeholder 3">
            <a:extLst>
              <a:ext uri="{FF2B5EF4-FFF2-40B4-BE49-F238E27FC236}">
                <a16:creationId xmlns:a16="http://schemas.microsoft.com/office/drawing/2014/main" id="{498C02F9-ADD1-50B1-AC1C-B5084F06415F}"/>
              </a:ext>
            </a:extLst>
          </p:cNvPr>
          <p:cNvSpPr>
            <a:spLocks noGrp="1"/>
          </p:cNvSpPr>
          <p:nvPr>
            <p:ph sz="half" idx="2"/>
          </p:nvPr>
        </p:nvSpPr>
        <p:spPr>
          <a:xfrm>
            <a:off x="4625900" y="438150"/>
            <a:ext cx="4038600" cy="2133600"/>
          </a:xfrm>
          <a:ln>
            <a:solidFill>
              <a:schemeClr val="accent1"/>
            </a:solidFill>
          </a:ln>
        </p:spPr>
        <p:txBody>
          <a:bodyPr vert="horz" lIns="91440" tIns="45720" rIns="91440" bIns="45720" rtlCol="0">
            <a:normAutofit/>
          </a:bodyPr>
          <a:lstStyle/>
          <a:p>
            <a:r>
              <a:rPr lang="en-IN" sz="1600" dirty="0"/>
              <a:t>Alternate 2</a:t>
            </a:r>
          </a:p>
          <a:p>
            <a:endParaRPr lang="en-IN" sz="1600" dirty="0"/>
          </a:p>
        </p:txBody>
      </p:sp>
      <p:sp>
        <p:nvSpPr>
          <p:cNvPr id="5" name="Footer Placeholder 4">
            <a:extLst>
              <a:ext uri="{FF2B5EF4-FFF2-40B4-BE49-F238E27FC236}">
                <a16:creationId xmlns:a16="http://schemas.microsoft.com/office/drawing/2014/main" id="{136F7CB0-92E6-39AC-EB75-0AD02974B5A0}"/>
              </a:ext>
            </a:extLst>
          </p:cNvPr>
          <p:cNvSpPr>
            <a:spLocks noGrp="1"/>
          </p:cNvSpPr>
          <p:nvPr>
            <p:ph type="ftr" sz="quarter" idx="11"/>
          </p:nvPr>
        </p:nvSpPr>
        <p:spPr/>
        <p:txBody>
          <a:bodyPr/>
          <a:lstStyle/>
          <a:p>
            <a:r>
              <a:rPr lang="en-US"/>
              <a:t>School of Mechanical Engineering</a:t>
            </a:r>
          </a:p>
        </p:txBody>
      </p:sp>
      <p:sp>
        <p:nvSpPr>
          <p:cNvPr id="6" name="Slide Number Placeholder 5">
            <a:extLst>
              <a:ext uri="{FF2B5EF4-FFF2-40B4-BE49-F238E27FC236}">
                <a16:creationId xmlns:a16="http://schemas.microsoft.com/office/drawing/2014/main" id="{453E9017-BA62-706F-5D4A-470271C6513E}"/>
              </a:ext>
            </a:extLst>
          </p:cNvPr>
          <p:cNvSpPr>
            <a:spLocks noGrp="1"/>
          </p:cNvSpPr>
          <p:nvPr>
            <p:ph type="sldNum" sz="quarter" idx="12"/>
          </p:nvPr>
        </p:nvSpPr>
        <p:spPr/>
        <p:txBody>
          <a:bodyPr/>
          <a:lstStyle/>
          <a:p>
            <a:fld id="{4F987987-4799-4B45-AD79-5FA519A45E83}" type="slidenum">
              <a:rPr lang="en-US" smtClean="0"/>
              <a:t>8</a:t>
            </a:fld>
            <a:endParaRPr lang="en-US"/>
          </a:p>
        </p:txBody>
      </p:sp>
      <p:sp>
        <p:nvSpPr>
          <p:cNvPr id="7" name="Content Placeholder 2">
            <a:extLst>
              <a:ext uri="{FF2B5EF4-FFF2-40B4-BE49-F238E27FC236}">
                <a16:creationId xmlns:a16="http://schemas.microsoft.com/office/drawing/2014/main" id="{F9254E9C-103E-7C56-D56E-128A4ABD03D4}"/>
              </a:ext>
            </a:extLst>
          </p:cNvPr>
          <p:cNvSpPr txBox="1">
            <a:spLocks/>
          </p:cNvSpPr>
          <p:nvPr/>
        </p:nvSpPr>
        <p:spPr>
          <a:xfrm>
            <a:off x="457200" y="2647950"/>
            <a:ext cx="4038600" cy="2133600"/>
          </a:xfrm>
          <a:prstGeom prst="rect">
            <a:avLst/>
          </a:prstGeom>
          <a:ln>
            <a:solidFill>
              <a:schemeClr val="accent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IN" sz="1600" dirty="0"/>
              <a:t>Alternate 3</a:t>
            </a:r>
          </a:p>
        </p:txBody>
      </p:sp>
      <p:sp>
        <p:nvSpPr>
          <p:cNvPr id="8" name="Content Placeholder 3">
            <a:extLst>
              <a:ext uri="{FF2B5EF4-FFF2-40B4-BE49-F238E27FC236}">
                <a16:creationId xmlns:a16="http://schemas.microsoft.com/office/drawing/2014/main" id="{03CF16D7-CDC0-B4F8-7D90-B8D7B960567E}"/>
              </a:ext>
            </a:extLst>
          </p:cNvPr>
          <p:cNvSpPr txBox="1">
            <a:spLocks/>
          </p:cNvSpPr>
          <p:nvPr/>
        </p:nvSpPr>
        <p:spPr>
          <a:xfrm>
            <a:off x="4625900" y="2647950"/>
            <a:ext cx="4038600" cy="2133600"/>
          </a:xfrm>
          <a:prstGeom prst="rect">
            <a:avLst/>
          </a:prstGeom>
          <a:ln>
            <a:solidFill>
              <a:schemeClr val="accent1"/>
            </a:solidFill>
          </a:ln>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IN" sz="1600" dirty="0"/>
              <a:t>Alternate 4</a:t>
            </a:r>
          </a:p>
          <a:p>
            <a:endParaRPr lang="en-IN" sz="1600" dirty="0"/>
          </a:p>
        </p:txBody>
      </p:sp>
      <p:pic>
        <p:nvPicPr>
          <p:cNvPr id="9" name="Picture 8">
            <a:extLst>
              <a:ext uri="{FF2B5EF4-FFF2-40B4-BE49-F238E27FC236}">
                <a16:creationId xmlns:a16="http://schemas.microsoft.com/office/drawing/2014/main" id="{645C07C6-596D-861C-5FEE-692A8DDDD16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052" t="4511" r="897" b="3020"/>
          <a:stretch/>
        </p:blipFill>
        <p:spPr bwMode="auto">
          <a:xfrm>
            <a:off x="838200" y="717970"/>
            <a:ext cx="3352800" cy="1764460"/>
          </a:xfrm>
          <a:prstGeom prst="rect">
            <a:avLst/>
          </a:prstGeom>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475E77FB-CD6D-2CC3-C211-88CCB545359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642" t="4085" r="3485" b="2714"/>
          <a:stretch/>
        </p:blipFill>
        <p:spPr bwMode="auto">
          <a:xfrm>
            <a:off x="4968800" y="767059"/>
            <a:ext cx="3352800" cy="1666281"/>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F670AE8F-66EA-D4C8-8A39-5C6F93B8359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569" t="7483" r="5513" b="5574"/>
          <a:stretch/>
        </p:blipFill>
        <p:spPr bwMode="auto">
          <a:xfrm>
            <a:off x="685800" y="2930823"/>
            <a:ext cx="3505200" cy="1742364"/>
          </a:xfrm>
          <a:prstGeom prst="rect">
            <a:avLst/>
          </a:prstGeom>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85785295-5D30-1AC5-9A79-7B01C507EC1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68800" y="2943088"/>
            <a:ext cx="3352800" cy="1785928"/>
          </a:xfrm>
          <a:prstGeom prst="rect">
            <a:avLst/>
          </a:prstGeom>
        </p:spPr>
      </p:pic>
    </p:spTree>
    <p:extLst>
      <p:ext uri="{BB962C8B-B14F-4D97-AF65-F5344CB8AC3E}">
        <p14:creationId xmlns:p14="http://schemas.microsoft.com/office/powerpoint/2010/main" val="290531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E9382-D095-ED5A-8FE4-D5B54C1FD738}"/>
              </a:ext>
            </a:extLst>
          </p:cNvPr>
          <p:cNvSpPr>
            <a:spLocks noGrp="1"/>
          </p:cNvSpPr>
          <p:nvPr>
            <p:ph type="title"/>
          </p:nvPr>
        </p:nvSpPr>
        <p:spPr>
          <a:xfrm>
            <a:off x="457200" y="205979"/>
            <a:ext cx="8229600" cy="273844"/>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4D5867A1-FBD0-A065-D3B3-AA181FD74F85}"/>
              </a:ext>
            </a:extLst>
          </p:cNvPr>
          <p:cNvSpPr>
            <a:spLocks noGrp="1"/>
          </p:cNvSpPr>
          <p:nvPr>
            <p:ph sz="half" idx="1"/>
          </p:nvPr>
        </p:nvSpPr>
        <p:spPr/>
        <p:txBody>
          <a:bodyPr>
            <a:normAutofit/>
          </a:bodyPr>
          <a:lstStyle/>
          <a:p>
            <a:r>
              <a:rPr lang="en-US" sz="1600" dirty="0"/>
              <a:t>Alternative 5</a:t>
            </a:r>
            <a:endParaRPr lang="en-IN" sz="1600" dirty="0"/>
          </a:p>
        </p:txBody>
      </p:sp>
      <p:sp>
        <p:nvSpPr>
          <p:cNvPr id="4" name="Content Placeholder 3">
            <a:extLst>
              <a:ext uri="{FF2B5EF4-FFF2-40B4-BE49-F238E27FC236}">
                <a16:creationId xmlns:a16="http://schemas.microsoft.com/office/drawing/2014/main" id="{B8F389A3-1278-66DD-AEF0-E71AC203B8C5}"/>
              </a:ext>
            </a:extLst>
          </p:cNvPr>
          <p:cNvSpPr>
            <a:spLocks noGrp="1"/>
          </p:cNvSpPr>
          <p:nvPr>
            <p:ph sz="half" idx="2"/>
          </p:nvPr>
        </p:nvSpPr>
        <p:spPr/>
        <p:txBody>
          <a:bodyPr/>
          <a:lstStyle/>
          <a:p>
            <a:r>
              <a:rPr lang="en-US" sz="1600" dirty="0"/>
              <a:t>Alternative 6</a:t>
            </a:r>
            <a:endParaRPr lang="en-IN" sz="1600" dirty="0"/>
          </a:p>
          <a:p>
            <a:endParaRPr lang="en-IN" dirty="0"/>
          </a:p>
        </p:txBody>
      </p:sp>
      <p:sp>
        <p:nvSpPr>
          <p:cNvPr id="5" name="Footer Placeholder 4">
            <a:extLst>
              <a:ext uri="{FF2B5EF4-FFF2-40B4-BE49-F238E27FC236}">
                <a16:creationId xmlns:a16="http://schemas.microsoft.com/office/drawing/2014/main" id="{9D778BE3-BFE9-F136-619F-8C59445D7AF1}"/>
              </a:ext>
            </a:extLst>
          </p:cNvPr>
          <p:cNvSpPr>
            <a:spLocks noGrp="1"/>
          </p:cNvSpPr>
          <p:nvPr>
            <p:ph type="ftr" sz="quarter" idx="11"/>
          </p:nvPr>
        </p:nvSpPr>
        <p:spPr/>
        <p:txBody>
          <a:bodyPr/>
          <a:lstStyle/>
          <a:p>
            <a:r>
              <a:rPr lang="en-US"/>
              <a:t>School of Mechanical Engineering</a:t>
            </a:r>
          </a:p>
        </p:txBody>
      </p:sp>
      <p:sp>
        <p:nvSpPr>
          <p:cNvPr id="6" name="Slide Number Placeholder 5">
            <a:extLst>
              <a:ext uri="{FF2B5EF4-FFF2-40B4-BE49-F238E27FC236}">
                <a16:creationId xmlns:a16="http://schemas.microsoft.com/office/drawing/2014/main" id="{7A00DC6E-5C85-71CC-44A7-688FD30C1B05}"/>
              </a:ext>
            </a:extLst>
          </p:cNvPr>
          <p:cNvSpPr>
            <a:spLocks noGrp="1"/>
          </p:cNvSpPr>
          <p:nvPr>
            <p:ph type="sldNum" sz="quarter" idx="12"/>
          </p:nvPr>
        </p:nvSpPr>
        <p:spPr/>
        <p:txBody>
          <a:bodyPr/>
          <a:lstStyle/>
          <a:p>
            <a:fld id="{4F987987-4799-4B45-AD79-5FA519A45E83}" type="slidenum">
              <a:rPr lang="en-US" smtClean="0"/>
              <a:t>9</a:t>
            </a:fld>
            <a:endParaRPr lang="en-US"/>
          </a:p>
        </p:txBody>
      </p:sp>
      <p:pic>
        <p:nvPicPr>
          <p:cNvPr id="10" name="Picture 9">
            <a:extLst>
              <a:ext uri="{FF2B5EF4-FFF2-40B4-BE49-F238E27FC236}">
                <a16:creationId xmlns:a16="http://schemas.microsoft.com/office/drawing/2014/main" id="{69E9126C-5271-6BEA-B2C2-4E65835F26C5}"/>
              </a:ext>
            </a:extLst>
          </p:cNvPr>
          <p:cNvPicPr>
            <a:picLocks noChangeAspect="1"/>
          </p:cNvPicPr>
          <p:nvPr/>
        </p:nvPicPr>
        <p:blipFill>
          <a:blip r:embed="rId2"/>
          <a:stretch>
            <a:fillRect/>
          </a:stretch>
        </p:blipFill>
        <p:spPr>
          <a:xfrm rot="5400000">
            <a:off x="777865" y="1175803"/>
            <a:ext cx="2711470" cy="3048000"/>
          </a:xfrm>
          <a:prstGeom prst="rect">
            <a:avLst/>
          </a:prstGeom>
        </p:spPr>
      </p:pic>
      <p:pic>
        <p:nvPicPr>
          <p:cNvPr id="11" name="Picture 10">
            <a:extLst>
              <a:ext uri="{FF2B5EF4-FFF2-40B4-BE49-F238E27FC236}">
                <a16:creationId xmlns:a16="http://schemas.microsoft.com/office/drawing/2014/main" id="{1700B173-4531-6875-0E33-39213E0DEF9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29200" y="1344297"/>
            <a:ext cx="3290387" cy="2711242"/>
          </a:xfrm>
          <a:prstGeom prst="rect">
            <a:avLst/>
          </a:prstGeom>
        </p:spPr>
      </p:pic>
    </p:spTree>
    <p:extLst>
      <p:ext uri="{BB962C8B-B14F-4D97-AF65-F5344CB8AC3E}">
        <p14:creationId xmlns:p14="http://schemas.microsoft.com/office/powerpoint/2010/main" val="3960282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TotalTime>
  <Words>1501</Words>
  <Application>Microsoft Office PowerPoint</Application>
  <PresentationFormat>On-screen Show (16:9)</PresentationFormat>
  <Paragraphs>506</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Söhne</vt:lpstr>
      <vt:lpstr>Symbol</vt:lpstr>
      <vt:lpstr>Times New Roman</vt:lpstr>
      <vt:lpstr>Office Theme</vt:lpstr>
      <vt:lpstr>PowerPoint Presentation</vt:lpstr>
      <vt:lpstr>TABLE OF Contents:</vt:lpstr>
      <vt:lpstr>PowerPoint Presentation</vt:lpstr>
      <vt:lpstr>Product Benchmarking</vt:lpstr>
      <vt:lpstr>PowerPoint Presentation</vt:lpstr>
      <vt:lpstr>Objective Tree</vt:lpstr>
      <vt:lpstr>Morphological Chart</vt:lpstr>
      <vt:lpstr>Design Alternatives</vt:lpstr>
      <vt:lpstr>PowerPoint Presentation</vt:lpstr>
      <vt:lpstr>Pugh Chart</vt:lpstr>
      <vt:lpstr>Assembly CAD Model</vt:lpstr>
      <vt:lpstr>Assembly CAD Model (Exploded view)</vt:lpstr>
      <vt:lpstr>Design Calculations</vt:lpstr>
      <vt:lpstr>Design Calculations (contd..) </vt:lpstr>
      <vt:lpstr>Design Calculations (contd..) </vt:lpstr>
      <vt:lpstr>FEM ANALYSIS OF CRITICAL PARTS:</vt:lpstr>
      <vt:lpstr>PowerPoint Presentation</vt:lpstr>
      <vt:lpstr>PowerPoint Presentation</vt:lpstr>
      <vt:lpstr>Circuit Diagram</vt:lpstr>
      <vt:lpstr>Electronic Components Used</vt:lpstr>
      <vt:lpstr>Final Product Photos</vt:lpstr>
      <vt:lpstr>Product Catalogue</vt:lpstr>
      <vt:lpstr>PowerPoint Presentation</vt:lpstr>
      <vt:lpstr>PowerPoint Presentation</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THINKPAD</dc:creator>
  <cp:lastModifiedBy>Siddu Hebballi</cp:lastModifiedBy>
  <cp:revision>11</cp:revision>
  <dcterms:created xsi:type="dcterms:W3CDTF">2021-07-11T06:46:24Z</dcterms:created>
  <dcterms:modified xsi:type="dcterms:W3CDTF">2023-05-23T05:59:31Z</dcterms:modified>
</cp:coreProperties>
</file>

<file path=docProps/thumbnail.jpeg>
</file>